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2" r:id="rId4"/>
  </p:sldMasterIdLst>
  <p:notesMasterIdLst>
    <p:notesMasterId r:id="rId40"/>
  </p:notesMasterIdLst>
  <p:sldIdLst>
    <p:sldId id="257" r:id="rId5"/>
    <p:sldId id="299" r:id="rId6"/>
    <p:sldId id="288" r:id="rId7"/>
    <p:sldId id="289" r:id="rId8"/>
    <p:sldId id="293" r:id="rId9"/>
    <p:sldId id="1064" r:id="rId10"/>
    <p:sldId id="1066" r:id="rId11"/>
    <p:sldId id="267" r:id="rId12"/>
    <p:sldId id="1060" r:id="rId13"/>
    <p:sldId id="260" r:id="rId14"/>
    <p:sldId id="1075" r:id="rId15"/>
    <p:sldId id="272" r:id="rId16"/>
    <p:sldId id="1065" r:id="rId17"/>
    <p:sldId id="306" r:id="rId18"/>
    <p:sldId id="1076" r:id="rId19"/>
    <p:sldId id="2139118511" r:id="rId20"/>
    <p:sldId id="2139118512" r:id="rId21"/>
    <p:sldId id="310" r:id="rId22"/>
    <p:sldId id="1061" r:id="rId23"/>
    <p:sldId id="279" r:id="rId24"/>
    <p:sldId id="1071" r:id="rId25"/>
    <p:sldId id="2139118514" r:id="rId26"/>
    <p:sldId id="1072" r:id="rId27"/>
    <p:sldId id="1073" r:id="rId28"/>
    <p:sldId id="1080" r:id="rId29"/>
    <p:sldId id="1081" r:id="rId30"/>
    <p:sldId id="1074" r:id="rId31"/>
    <p:sldId id="2139118510" r:id="rId32"/>
    <p:sldId id="292" r:id="rId33"/>
    <p:sldId id="2139118513" r:id="rId34"/>
    <p:sldId id="1082" r:id="rId35"/>
    <p:sldId id="1083" r:id="rId36"/>
    <p:sldId id="1068" r:id="rId37"/>
    <p:sldId id="1069" r:id="rId38"/>
    <p:sldId id="1070" r:id="rId39"/>
  </p:sldIdLst>
  <p:sldSz cx="12192000" cy="6858000"/>
  <p:notesSz cx="7102475" cy="93884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50503"/>
    <a:srgbClr val="6FF1EB"/>
    <a:srgbClr val="0C49E0"/>
    <a:srgbClr val="BE2834"/>
    <a:srgbClr val="6FF70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636" autoAdjust="0"/>
    <p:restoredTop sz="89977" autoAdjust="0"/>
  </p:normalViewPr>
  <p:slideViewPr>
    <p:cSldViewPr snapToGrid="0">
      <p:cViewPr varScale="1">
        <p:scale>
          <a:sx n="145" d="100"/>
          <a:sy n="145" d="100"/>
        </p:scale>
        <p:origin x="1024" y="88"/>
      </p:cViewPr>
      <p:guideLst/>
    </p:cSldViewPr>
  </p:slideViewPr>
  <p:notesTextViewPr>
    <p:cViewPr>
      <p:scale>
        <a:sx n="1" d="1"/>
        <a:sy n="1" d="1"/>
      </p:scale>
      <p:origin x="0" y="0"/>
    </p:cViewPr>
  </p:notesTextViewPr>
  <p:sorterViewPr>
    <p:cViewPr>
      <p:scale>
        <a:sx n="120" d="100"/>
        <a:sy n="12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7739" cy="471054"/>
          </a:xfrm>
          <a:prstGeom prst="rect">
            <a:avLst/>
          </a:prstGeom>
        </p:spPr>
        <p:txBody>
          <a:bodyPr vert="horz" lIns="94229" tIns="47114" rIns="94229" bIns="47114" rtlCol="0"/>
          <a:lstStyle>
            <a:lvl1pPr algn="l">
              <a:defRPr sz="1200"/>
            </a:lvl1pPr>
          </a:lstStyle>
          <a:p>
            <a:endParaRPr lang="en-US"/>
          </a:p>
        </p:txBody>
      </p:sp>
      <p:sp>
        <p:nvSpPr>
          <p:cNvPr id="3" name="Date Placeholder 2"/>
          <p:cNvSpPr>
            <a:spLocks noGrp="1"/>
          </p:cNvSpPr>
          <p:nvPr>
            <p:ph type="dt" idx="1"/>
          </p:nvPr>
        </p:nvSpPr>
        <p:spPr>
          <a:xfrm>
            <a:off x="4023092" y="0"/>
            <a:ext cx="3077739" cy="471054"/>
          </a:xfrm>
          <a:prstGeom prst="rect">
            <a:avLst/>
          </a:prstGeom>
        </p:spPr>
        <p:txBody>
          <a:bodyPr vert="horz" lIns="94229" tIns="47114" rIns="94229" bIns="47114" rtlCol="0"/>
          <a:lstStyle>
            <a:lvl1pPr algn="r">
              <a:defRPr sz="1200"/>
            </a:lvl1pPr>
          </a:lstStyle>
          <a:p>
            <a:fld id="{60410C5D-EFA8-4E5F-B3E8-14958F5B9CBA}" type="datetimeFigureOut">
              <a:rPr lang="en-US" smtClean="0"/>
              <a:t>2/19/2026</a:t>
            </a:fld>
            <a:endParaRPr lang="en-US"/>
          </a:p>
        </p:txBody>
      </p:sp>
      <p:sp>
        <p:nvSpPr>
          <p:cNvPr id="4" name="Slide Image Placeholder 3"/>
          <p:cNvSpPr>
            <a:spLocks noGrp="1" noRot="1" noChangeAspect="1"/>
          </p:cNvSpPr>
          <p:nvPr>
            <p:ph type="sldImg" idx="2"/>
          </p:nvPr>
        </p:nvSpPr>
        <p:spPr>
          <a:xfrm>
            <a:off x="735013" y="1173163"/>
            <a:ext cx="5632450" cy="3168650"/>
          </a:xfrm>
          <a:prstGeom prst="rect">
            <a:avLst/>
          </a:prstGeom>
          <a:noFill/>
          <a:ln w="12700">
            <a:solidFill>
              <a:prstClr val="black"/>
            </a:solidFill>
          </a:ln>
        </p:spPr>
        <p:txBody>
          <a:bodyPr vert="horz" lIns="94229" tIns="47114" rIns="94229" bIns="47114" rtlCol="0" anchor="ctr"/>
          <a:lstStyle/>
          <a:p>
            <a:endParaRPr lang="en-US"/>
          </a:p>
        </p:txBody>
      </p:sp>
      <p:sp>
        <p:nvSpPr>
          <p:cNvPr id="5" name="Notes Placeholder 4"/>
          <p:cNvSpPr>
            <a:spLocks noGrp="1"/>
          </p:cNvSpPr>
          <p:nvPr>
            <p:ph type="body" sz="quarter" idx="3"/>
          </p:nvPr>
        </p:nvSpPr>
        <p:spPr>
          <a:xfrm>
            <a:off x="710248" y="4518204"/>
            <a:ext cx="5681980" cy="3696712"/>
          </a:xfrm>
          <a:prstGeom prst="rect">
            <a:avLst/>
          </a:prstGeom>
        </p:spPr>
        <p:txBody>
          <a:bodyPr vert="horz" lIns="94229" tIns="47114" rIns="94229" bIns="47114"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917422"/>
            <a:ext cx="3077739" cy="471053"/>
          </a:xfrm>
          <a:prstGeom prst="rect">
            <a:avLst/>
          </a:prstGeom>
        </p:spPr>
        <p:txBody>
          <a:bodyPr vert="horz" lIns="94229" tIns="47114" rIns="94229" bIns="47114" rtlCol="0" anchor="b"/>
          <a:lstStyle>
            <a:lvl1pPr algn="l">
              <a:defRPr sz="1200"/>
            </a:lvl1pPr>
          </a:lstStyle>
          <a:p>
            <a:endParaRPr lang="en-US"/>
          </a:p>
        </p:txBody>
      </p:sp>
      <p:sp>
        <p:nvSpPr>
          <p:cNvPr id="7" name="Slide Number Placeholder 6"/>
          <p:cNvSpPr>
            <a:spLocks noGrp="1"/>
          </p:cNvSpPr>
          <p:nvPr>
            <p:ph type="sldNum" sz="quarter" idx="5"/>
          </p:nvPr>
        </p:nvSpPr>
        <p:spPr>
          <a:xfrm>
            <a:off x="4023092" y="8917422"/>
            <a:ext cx="3077739" cy="471053"/>
          </a:xfrm>
          <a:prstGeom prst="rect">
            <a:avLst/>
          </a:prstGeom>
        </p:spPr>
        <p:txBody>
          <a:bodyPr vert="horz" lIns="94229" tIns="47114" rIns="94229" bIns="47114" rtlCol="0" anchor="b"/>
          <a:lstStyle>
            <a:lvl1pPr algn="r">
              <a:defRPr sz="1200"/>
            </a:lvl1pPr>
          </a:lstStyle>
          <a:p>
            <a:fld id="{E55DEEBF-2505-4DC8-86E0-258042D38081}" type="slidenum">
              <a:rPr lang="en-US" smtClean="0"/>
              <a:t>‹#›</a:t>
            </a:fld>
            <a:endParaRPr lang="en-US"/>
          </a:p>
        </p:txBody>
      </p:sp>
    </p:spTree>
    <p:extLst>
      <p:ext uri="{BB962C8B-B14F-4D97-AF65-F5344CB8AC3E}">
        <p14:creationId xmlns:p14="http://schemas.microsoft.com/office/powerpoint/2010/main" val="21154351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Prompt: Data Scientists coding in SQL to analyze large-scale databases</a:t>
            </a:r>
          </a:p>
        </p:txBody>
      </p:sp>
      <p:sp>
        <p:nvSpPr>
          <p:cNvPr id="4" name="Slide Number Placeholder 3"/>
          <p:cNvSpPr>
            <a:spLocks noGrp="1"/>
          </p:cNvSpPr>
          <p:nvPr>
            <p:ph type="sldNum" sz="quarter" idx="5"/>
          </p:nvPr>
        </p:nvSpPr>
        <p:spPr/>
        <p:txBody>
          <a:bodyPr/>
          <a:lstStyle/>
          <a:p>
            <a:fld id="{E55DEEBF-2505-4DC8-86E0-258042D38081}" type="slidenum">
              <a:rPr lang="en-US" smtClean="0"/>
              <a:t>1</a:t>
            </a:fld>
            <a:endParaRPr lang="en-US"/>
          </a:p>
        </p:txBody>
      </p:sp>
    </p:spTree>
    <p:extLst>
      <p:ext uri="{BB962C8B-B14F-4D97-AF65-F5344CB8AC3E}">
        <p14:creationId xmlns:p14="http://schemas.microsoft.com/office/powerpoint/2010/main" val="4289173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Languages most in demand according to job postings.</a:t>
            </a:r>
          </a:p>
        </p:txBody>
      </p:sp>
      <p:sp>
        <p:nvSpPr>
          <p:cNvPr id="4" name="Slide Number Placeholder 3"/>
          <p:cNvSpPr>
            <a:spLocks noGrp="1"/>
          </p:cNvSpPr>
          <p:nvPr>
            <p:ph type="sldNum" sz="quarter" idx="5"/>
          </p:nvPr>
        </p:nvSpPr>
        <p:spPr/>
        <p:txBody>
          <a:bodyPr/>
          <a:lstStyle/>
          <a:p>
            <a:fld id="{E55DEEBF-2505-4DC8-86E0-258042D38081}" type="slidenum">
              <a:rPr lang="en-US" smtClean="0"/>
              <a:t>9</a:t>
            </a:fld>
            <a:endParaRPr lang="en-US"/>
          </a:p>
        </p:txBody>
      </p:sp>
    </p:spTree>
    <p:extLst>
      <p:ext uri="{BB962C8B-B14F-4D97-AF65-F5344CB8AC3E}">
        <p14:creationId xmlns:p14="http://schemas.microsoft.com/office/powerpoint/2010/main" val="29231385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E0E0E"/>
                </a:solidFill>
                <a:effectLst/>
                <a:latin typeface=".SF NS"/>
              </a:rPr>
              <a:t>The latest version of the ANSI SQL standard is </a:t>
            </a:r>
            <a:r>
              <a:rPr lang="en-US" b="1" dirty="0">
                <a:solidFill>
                  <a:srgbClr val="0E0E0E"/>
                </a:solidFill>
                <a:effectLst/>
                <a:latin typeface=".SF NS"/>
              </a:rPr>
              <a:t>SQL:2023</a:t>
            </a:r>
            <a:r>
              <a:rPr lang="en-US" dirty="0">
                <a:solidFill>
                  <a:srgbClr val="0E0E0E"/>
                </a:solidFill>
                <a:effectLst/>
                <a:latin typeface=".SF NS"/>
              </a:rPr>
              <a:t>. It introduces a variety of enhancements and modern features, such as a </a:t>
            </a:r>
            <a:r>
              <a:rPr lang="en-US" dirty="0">
                <a:solidFill>
                  <a:srgbClr val="0E0E0E"/>
                </a:solidFill>
                <a:effectLst/>
                <a:latin typeface=".AppleSystemUIFontMonospaced"/>
              </a:rPr>
              <a:t>JSON</a:t>
            </a:r>
            <a:r>
              <a:rPr lang="en-US" dirty="0">
                <a:solidFill>
                  <a:srgbClr val="0E0E0E"/>
                </a:solidFill>
                <a:effectLst/>
                <a:latin typeface=".SF NS"/>
              </a:rPr>
              <a:t> data type, allowing for more efficient handling of JSON data. This version also improves recursive query capabilities with </a:t>
            </a:r>
            <a:r>
              <a:rPr lang="en-US" dirty="0">
                <a:solidFill>
                  <a:srgbClr val="0E0E0E"/>
                </a:solidFill>
                <a:effectLst/>
                <a:latin typeface=".AppleSystemUIFontMonospaced"/>
              </a:rPr>
              <a:t>CYCLE</a:t>
            </a:r>
            <a:r>
              <a:rPr lang="en-US" dirty="0">
                <a:solidFill>
                  <a:srgbClr val="0E0E0E"/>
                </a:solidFill>
                <a:effectLst/>
                <a:latin typeface=".SF NS"/>
              </a:rPr>
              <a:t> clauses, and adds an </a:t>
            </a:r>
            <a:r>
              <a:rPr lang="en-US" dirty="0">
                <a:solidFill>
                  <a:srgbClr val="0E0E0E"/>
                </a:solidFill>
                <a:effectLst/>
                <a:latin typeface=".AppleSystemUIFontMonospaced"/>
              </a:rPr>
              <a:t>ANY_VALUE</a:t>
            </a:r>
            <a:r>
              <a:rPr lang="en-US" dirty="0">
                <a:solidFill>
                  <a:srgbClr val="0E0E0E"/>
                </a:solidFill>
                <a:effectLst/>
                <a:latin typeface=".SF NS"/>
              </a:rPr>
              <a:t> aggregate function, which simplifies complex analytical queries. Additionally, it allows optional length specifications for </a:t>
            </a:r>
            <a:r>
              <a:rPr lang="en-US" dirty="0">
                <a:solidFill>
                  <a:srgbClr val="0E0E0E"/>
                </a:solidFill>
                <a:effectLst/>
                <a:latin typeface=".AppleSystemUIFontMonospaced"/>
              </a:rPr>
              <a:t>VARCHAR</a:t>
            </a:r>
            <a:r>
              <a:rPr lang="en-US" dirty="0">
                <a:solidFill>
                  <a:srgbClr val="0E0E0E"/>
                </a:solidFill>
                <a:effectLst/>
                <a:latin typeface=".SF NS"/>
              </a:rPr>
              <a:t> and </a:t>
            </a:r>
            <a:r>
              <a:rPr lang="en-US" dirty="0">
                <a:solidFill>
                  <a:srgbClr val="0E0E0E"/>
                </a:solidFill>
                <a:effectLst/>
                <a:latin typeface=".AppleSystemUIFontMonospaced"/>
              </a:rPr>
              <a:t>CHARACTER VARYING</a:t>
            </a:r>
            <a:r>
              <a:rPr lang="en-US" dirty="0">
                <a:solidFill>
                  <a:srgbClr val="0E0E0E"/>
                </a:solidFill>
                <a:effectLst/>
                <a:latin typeface=".SF NS"/>
              </a:rPr>
              <a:t> types, offering greater flexibility when defining string columns.</a:t>
            </a:r>
          </a:p>
          <a:p>
            <a:endParaRPr lang="en-US" dirty="0"/>
          </a:p>
        </p:txBody>
      </p:sp>
      <p:sp>
        <p:nvSpPr>
          <p:cNvPr id="4" name="Slide Number Placeholder 3"/>
          <p:cNvSpPr>
            <a:spLocks noGrp="1"/>
          </p:cNvSpPr>
          <p:nvPr>
            <p:ph type="sldNum" sz="quarter" idx="5"/>
          </p:nvPr>
        </p:nvSpPr>
        <p:spPr/>
        <p:txBody>
          <a:bodyPr/>
          <a:lstStyle/>
          <a:p>
            <a:fld id="{E55DEEBF-2505-4DC8-86E0-258042D38081}" type="slidenum">
              <a:rPr lang="en-US" smtClean="0"/>
              <a:t>11</a:t>
            </a:fld>
            <a:endParaRPr lang="en-US"/>
          </a:p>
        </p:txBody>
      </p:sp>
    </p:spTree>
    <p:extLst>
      <p:ext uri="{BB962C8B-B14F-4D97-AF65-F5344CB8AC3E}">
        <p14:creationId xmlns:p14="http://schemas.microsoft.com/office/powerpoint/2010/main" val="13643002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E0E0E"/>
                </a:solidFill>
                <a:effectLst/>
                <a:latin typeface=".SF NS"/>
              </a:rPr>
              <a:t>A </a:t>
            </a:r>
            <a:r>
              <a:rPr lang="en-US" b="1" dirty="0">
                <a:solidFill>
                  <a:srgbClr val="0E0E0E"/>
                </a:solidFill>
                <a:effectLst/>
                <a:latin typeface=".SF NS"/>
              </a:rPr>
              <a:t>non-procedural language</a:t>
            </a:r>
            <a:r>
              <a:rPr lang="en-US" dirty="0">
                <a:solidFill>
                  <a:srgbClr val="0E0E0E"/>
                </a:solidFill>
                <a:effectLst/>
                <a:latin typeface=".SF NS"/>
              </a:rPr>
              <a:t>, also known as a </a:t>
            </a:r>
            <a:r>
              <a:rPr lang="en-US" b="1" dirty="0">
                <a:solidFill>
                  <a:srgbClr val="0E0E0E"/>
                </a:solidFill>
                <a:effectLst/>
                <a:latin typeface=".SF NS"/>
              </a:rPr>
              <a:t>declarative language</a:t>
            </a:r>
            <a:r>
              <a:rPr lang="en-US" dirty="0">
                <a:solidFill>
                  <a:srgbClr val="0E0E0E"/>
                </a:solidFill>
                <a:effectLst/>
                <a:latin typeface=".SF NS"/>
              </a:rPr>
              <a:t>, is a type of programming language in which the programmer specifies </a:t>
            </a:r>
            <a:r>
              <a:rPr lang="en-US" i="1" dirty="0">
                <a:solidFill>
                  <a:srgbClr val="0E0E0E"/>
                </a:solidFill>
                <a:effectLst/>
                <a:latin typeface=".SF NS"/>
              </a:rPr>
              <a:t>what</a:t>
            </a:r>
            <a:r>
              <a:rPr lang="en-US" dirty="0">
                <a:solidFill>
                  <a:srgbClr val="0E0E0E"/>
                </a:solidFill>
                <a:effectLst/>
                <a:latin typeface=".SF NS"/>
              </a:rPr>
              <a:t> the program should accomplish rather than explicitly defining </a:t>
            </a:r>
            <a:r>
              <a:rPr lang="en-US" i="1" dirty="0">
                <a:solidFill>
                  <a:srgbClr val="0E0E0E"/>
                </a:solidFill>
                <a:effectLst/>
                <a:latin typeface=".SF NS"/>
              </a:rPr>
              <a:t>how</a:t>
            </a:r>
            <a:r>
              <a:rPr lang="en-US" dirty="0">
                <a:solidFill>
                  <a:srgbClr val="0E0E0E"/>
                </a:solidFill>
                <a:effectLst/>
                <a:latin typeface=".SF NS"/>
              </a:rPr>
              <a:t> to accomplish it. These languages focus on </a:t>
            </a:r>
            <a:r>
              <a:rPr lang="en-US" i="1" dirty="0">
                <a:solidFill>
                  <a:srgbClr val="0E0E0E"/>
                </a:solidFill>
                <a:effectLst/>
                <a:latin typeface=".SF NS"/>
              </a:rPr>
              <a:t>what needs to be done</a:t>
            </a:r>
            <a:r>
              <a:rPr lang="en-US" dirty="0">
                <a:solidFill>
                  <a:srgbClr val="0E0E0E"/>
                </a:solidFill>
                <a:effectLst/>
                <a:latin typeface=".SF NS"/>
              </a:rPr>
              <a:t>, leaving the underlying execution details to the compiler or interpreter.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0E0E0E"/>
                </a:solidFill>
                <a:effectLst/>
                <a:latin typeface=".SF NS"/>
              </a:rPr>
              <a:t>SQL (Structured Query Language)</a:t>
            </a:r>
            <a:r>
              <a:rPr lang="en-US" dirty="0">
                <a:solidFill>
                  <a:srgbClr val="0E0E0E"/>
                </a:solidFill>
                <a:effectLst/>
                <a:latin typeface=".SF NS"/>
              </a:rPr>
              <a:t>: You describe the data to be retrieved or manipulated without specifying the exact algorithm or steps to retrieve it.</a:t>
            </a:r>
          </a:p>
          <a:p>
            <a:endParaRPr lang="en-US" dirty="0"/>
          </a:p>
        </p:txBody>
      </p:sp>
      <p:sp>
        <p:nvSpPr>
          <p:cNvPr id="4" name="Slide Number Placeholder 3"/>
          <p:cNvSpPr>
            <a:spLocks noGrp="1"/>
          </p:cNvSpPr>
          <p:nvPr>
            <p:ph type="sldNum" sz="quarter" idx="5"/>
          </p:nvPr>
        </p:nvSpPr>
        <p:spPr/>
        <p:txBody>
          <a:bodyPr/>
          <a:lstStyle/>
          <a:p>
            <a:fld id="{E55DEEBF-2505-4DC8-86E0-258042D38081}" type="slidenum">
              <a:rPr lang="en-US" smtClean="0"/>
              <a:t>20</a:t>
            </a:fld>
            <a:endParaRPr lang="en-US"/>
          </a:p>
        </p:txBody>
      </p:sp>
    </p:spTree>
    <p:extLst>
      <p:ext uri="{BB962C8B-B14F-4D97-AF65-F5344CB8AC3E}">
        <p14:creationId xmlns:p14="http://schemas.microsoft.com/office/powerpoint/2010/main" val="9989838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8:notes"/>
          <p:cNvSpPr txBox="1">
            <a:spLocks noGrp="1"/>
          </p:cNvSpPr>
          <p:nvPr>
            <p:ph type="body" idx="1"/>
          </p:nvPr>
        </p:nvSpPr>
        <p:spPr>
          <a:xfrm>
            <a:off x="710248" y="4518204"/>
            <a:ext cx="5681980" cy="3696712"/>
          </a:xfrm>
          <a:prstGeom prst="rect">
            <a:avLst/>
          </a:prstGeom>
        </p:spPr>
        <p:txBody>
          <a:bodyPr spcFirstLastPara="1" wrap="square" lIns="94225" tIns="47100" rIns="94225" bIns="47100" anchor="t" anchorCtr="0">
            <a:noAutofit/>
          </a:bodyPr>
          <a:lstStyle/>
          <a:p>
            <a:pPr marL="0" lvl="0" indent="0" algn="l" rtl="0">
              <a:spcBef>
                <a:spcPts val="0"/>
              </a:spcBef>
              <a:spcAft>
                <a:spcPts val="0"/>
              </a:spcAft>
              <a:buNone/>
            </a:pPr>
            <a:endParaRPr/>
          </a:p>
        </p:txBody>
      </p:sp>
      <p:sp>
        <p:nvSpPr>
          <p:cNvPr id="143" name="Google Shape;143;p8:notes"/>
          <p:cNvSpPr>
            <a:spLocks noGrp="1" noRot="1" noChangeAspect="1"/>
          </p:cNvSpPr>
          <p:nvPr>
            <p:ph type="sldImg" idx="2"/>
          </p:nvPr>
        </p:nvSpPr>
        <p:spPr>
          <a:xfrm>
            <a:off x="735013" y="1173163"/>
            <a:ext cx="5632450" cy="31686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solidFill>
                  <a:srgbClr val="0E0E0E"/>
                </a:solidFill>
                <a:effectLst/>
                <a:latin typeface=".SF NS"/>
              </a:rPr>
              <a:t>Explanation:</a:t>
            </a:r>
            <a:endParaRPr lang="en-US" dirty="0">
              <a:solidFill>
                <a:srgbClr val="0E0E0E"/>
              </a:solidFill>
              <a:effectLst/>
              <a:latin typeface=".SF NS"/>
            </a:endParaRPr>
          </a:p>
          <a:p>
            <a:br>
              <a:rPr lang="en-US" dirty="0">
                <a:solidFill>
                  <a:srgbClr val="0E0E0E"/>
                </a:solidFill>
                <a:effectLst/>
                <a:latin typeface=".SF NS"/>
              </a:rPr>
            </a:br>
            <a:endParaRPr lang="en-US" dirty="0">
              <a:solidFill>
                <a:srgbClr val="0E0E0E"/>
              </a:solidFill>
              <a:effectLst/>
              <a:latin typeface=".SF NS"/>
            </a:endParaRPr>
          </a:p>
          <a:p>
            <a:r>
              <a:rPr lang="en-US" dirty="0">
                <a:solidFill>
                  <a:srgbClr val="0E0E0E"/>
                </a:solidFill>
                <a:effectLst/>
                <a:latin typeface="Times New Roman" panose="02020603050405020304" pitchFamily="18" charset="0"/>
              </a:rPr>
              <a:t>1. </a:t>
            </a:r>
            <a:r>
              <a:rPr lang="en-US" b="1" dirty="0" err="1">
                <a:solidFill>
                  <a:srgbClr val="0E0E0E"/>
                </a:solidFill>
                <a:effectLst/>
                <a:latin typeface=".SF NS"/>
              </a:rPr>
              <a:t>CustomerID</a:t>
            </a:r>
            <a:r>
              <a:rPr lang="en-US" dirty="0">
                <a:solidFill>
                  <a:srgbClr val="0E0E0E"/>
                </a:solidFill>
                <a:effectLst/>
                <a:latin typeface=".SF NS"/>
              </a:rPr>
              <a:t>: This is an integer (</a:t>
            </a:r>
            <a:r>
              <a:rPr lang="en-US" dirty="0">
                <a:solidFill>
                  <a:srgbClr val="0E0E0E"/>
                </a:solidFill>
                <a:effectLst/>
                <a:latin typeface=".AppleSystemUIFontMonospaced"/>
              </a:rPr>
              <a:t>INT</a:t>
            </a:r>
            <a:r>
              <a:rPr lang="en-US" dirty="0">
                <a:solidFill>
                  <a:srgbClr val="0E0E0E"/>
                </a:solidFill>
                <a:effectLst/>
                <a:latin typeface=".SF NS"/>
              </a:rPr>
              <a:t>) and acts as the </a:t>
            </a:r>
            <a:r>
              <a:rPr lang="en-US" dirty="0">
                <a:solidFill>
                  <a:srgbClr val="0E0E0E"/>
                </a:solidFill>
                <a:effectLst/>
                <a:latin typeface=".AppleSystemUIFontMonospaced"/>
              </a:rPr>
              <a:t>PRIMARY KEY</a:t>
            </a:r>
            <a:r>
              <a:rPr lang="en-US" dirty="0">
                <a:solidFill>
                  <a:srgbClr val="0E0E0E"/>
                </a:solidFill>
                <a:effectLst/>
                <a:latin typeface=".SF NS"/>
              </a:rPr>
              <a:t>, which means it uniquely identifies each record and cannot be null.</a:t>
            </a:r>
          </a:p>
          <a:p>
            <a:r>
              <a:rPr lang="en-US" dirty="0">
                <a:solidFill>
                  <a:srgbClr val="0E0E0E"/>
                </a:solidFill>
                <a:effectLst/>
                <a:latin typeface="Times New Roman" panose="02020603050405020304" pitchFamily="18" charset="0"/>
              </a:rPr>
              <a:t>2. </a:t>
            </a:r>
            <a:r>
              <a:rPr lang="en-US" b="1" dirty="0">
                <a:solidFill>
                  <a:srgbClr val="0E0E0E"/>
                </a:solidFill>
                <a:effectLst/>
                <a:latin typeface=".SF NS"/>
              </a:rPr>
              <a:t>FirstName</a:t>
            </a:r>
            <a:r>
              <a:rPr lang="en-US" dirty="0">
                <a:solidFill>
                  <a:srgbClr val="0E0E0E"/>
                </a:solidFill>
                <a:effectLst/>
                <a:latin typeface=".SF NS"/>
              </a:rPr>
              <a:t> and </a:t>
            </a:r>
            <a:r>
              <a:rPr lang="en-US" b="1" dirty="0" err="1">
                <a:solidFill>
                  <a:srgbClr val="0E0E0E"/>
                </a:solidFill>
                <a:effectLst/>
                <a:latin typeface=".SF NS"/>
              </a:rPr>
              <a:t>LastName</a:t>
            </a:r>
            <a:r>
              <a:rPr lang="en-US" dirty="0">
                <a:solidFill>
                  <a:srgbClr val="0E0E0E"/>
                </a:solidFill>
                <a:effectLst/>
                <a:latin typeface=".SF NS"/>
              </a:rPr>
              <a:t>: These are character strings with a maximum length of 50 (</a:t>
            </a:r>
            <a:r>
              <a:rPr lang="en-US" dirty="0">
                <a:solidFill>
                  <a:srgbClr val="0E0E0E"/>
                </a:solidFill>
                <a:effectLst/>
                <a:latin typeface=".AppleSystemUIFontMonospaced"/>
              </a:rPr>
              <a:t>VARCHAR(50)</a:t>
            </a:r>
            <a:r>
              <a:rPr lang="en-US" dirty="0">
                <a:solidFill>
                  <a:srgbClr val="0E0E0E"/>
                </a:solidFill>
                <a:effectLst/>
                <a:latin typeface=".SF NS"/>
              </a:rPr>
              <a:t>). Both are marked as </a:t>
            </a:r>
            <a:r>
              <a:rPr lang="en-US" dirty="0">
                <a:solidFill>
                  <a:srgbClr val="0E0E0E"/>
                </a:solidFill>
                <a:effectLst/>
                <a:latin typeface=".AppleSystemUIFontMonospaced"/>
              </a:rPr>
              <a:t>NOT NULL</a:t>
            </a:r>
            <a:r>
              <a:rPr lang="en-US" dirty="0">
                <a:solidFill>
                  <a:srgbClr val="0E0E0E"/>
                </a:solidFill>
                <a:effectLst/>
                <a:latin typeface=".SF NS"/>
              </a:rPr>
              <a:t>, meaning the customer must have a first and last name.</a:t>
            </a:r>
          </a:p>
          <a:p>
            <a:r>
              <a:rPr lang="en-US" dirty="0">
                <a:solidFill>
                  <a:srgbClr val="0E0E0E"/>
                </a:solidFill>
                <a:effectLst/>
                <a:latin typeface="Times New Roman" panose="02020603050405020304" pitchFamily="18" charset="0"/>
              </a:rPr>
              <a:t>3. </a:t>
            </a:r>
            <a:r>
              <a:rPr lang="en-US" b="1" dirty="0">
                <a:solidFill>
                  <a:srgbClr val="0E0E0E"/>
                </a:solidFill>
                <a:effectLst/>
                <a:latin typeface=".SF NS"/>
              </a:rPr>
              <a:t>Email</a:t>
            </a:r>
            <a:r>
              <a:rPr lang="en-US" dirty="0">
                <a:solidFill>
                  <a:srgbClr val="0E0E0E"/>
                </a:solidFill>
                <a:effectLst/>
                <a:latin typeface=".SF NS"/>
              </a:rPr>
              <a:t>: A string of up to 100 characters (</a:t>
            </a:r>
            <a:r>
              <a:rPr lang="en-US" dirty="0">
                <a:solidFill>
                  <a:srgbClr val="0E0E0E"/>
                </a:solidFill>
                <a:effectLst/>
                <a:latin typeface=".AppleSystemUIFontMonospaced"/>
              </a:rPr>
              <a:t>VARCHAR(100)</a:t>
            </a:r>
            <a:r>
              <a:rPr lang="en-US" dirty="0">
                <a:solidFill>
                  <a:srgbClr val="0E0E0E"/>
                </a:solidFill>
                <a:effectLst/>
                <a:latin typeface=".SF NS"/>
              </a:rPr>
              <a:t>), marked as </a:t>
            </a:r>
            <a:r>
              <a:rPr lang="en-US" dirty="0">
                <a:solidFill>
                  <a:srgbClr val="0E0E0E"/>
                </a:solidFill>
                <a:effectLst/>
                <a:latin typeface=".AppleSystemUIFontMonospaced"/>
              </a:rPr>
              <a:t>NOT NULL</a:t>
            </a:r>
            <a:r>
              <a:rPr lang="en-US" dirty="0">
                <a:solidFill>
                  <a:srgbClr val="0E0E0E"/>
                </a:solidFill>
                <a:effectLst/>
                <a:latin typeface=".SF NS"/>
              </a:rPr>
              <a:t> and </a:t>
            </a:r>
            <a:r>
              <a:rPr lang="en-US" dirty="0">
                <a:solidFill>
                  <a:srgbClr val="0E0E0E"/>
                </a:solidFill>
                <a:effectLst/>
                <a:latin typeface=".AppleSystemUIFontMonospaced"/>
              </a:rPr>
              <a:t>UNIQUE</a:t>
            </a:r>
            <a:r>
              <a:rPr lang="en-US" dirty="0">
                <a:solidFill>
                  <a:srgbClr val="0E0E0E"/>
                </a:solidFill>
                <a:effectLst/>
                <a:latin typeface=".SF NS"/>
              </a:rPr>
              <a:t>, ensuring no two customers can have the same email address.</a:t>
            </a:r>
          </a:p>
          <a:p>
            <a:r>
              <a:rPr lang="en-US" dirty="0">
                <a:solidFill>
                  <a:srgbClr val="0E0E0E"/>
                </a:solidFill>
                <a:effectLst/>
                <a:latin typeface="Times New Roman" panose="02020603050405020304" pitchFamily="18" charset="0"/>
              </a:rPr>
              <a:t>4. </a:t>
            </a:r>
            <a:r>
              <a:rPr lang="en-US" b="1" dirty="0" err="1">
                <a:solidFill>
                  <a:srgbClr val="0E0E0E"/>
                </a:solidFill>
                <a:effectLst/>
                <a:latin typeface=".SF NS"/>
              </a:rPr>
              <a:t>JoinDate</a:t>
            </a:r>
            <a:r>
              <a:rPr lang="en-US" dirty="0">
                <a:solidFill>
                  <a:srgbClr val="0E0E0E"/>
                </a:solidFill>
                <a:effectLst/>
                <a:latin typeface=".SF NS"/>
              </a:rPr>
              <a:t>: This is a </a:t>
            </a:r>
            <a:r>
              <a:rPr lang="en-US" dirty="0">
                <a:solidFill>
                  <a:srgbClr val="0E0E0E"/>
                </a:solidFill>
                <a:effectLst/>
                <a:latin typeface=".AppleSystemUIFontMonospaced"/>
              </a:rPr>
              <a:t>DATE</a:t>
            </a:r>
            <a:r>
              <a:rPr lang="en-US" dirty="0">
                <a:solidFill>
                  <a:srgbClr val="0E0E0E"/>
                </a:solidFill>
                <a:effectLst/>
                <a:latin typeface=".SF NS"/>
              </a:rPr>
              <a:t> field, with a default value of the current date (</a:t>
            </a:r>
            <a:r>
              <a:rPr lang="en-US" dirty="0">
                <a:solidFill>
                  <a:srgbClr val="0E0E0E"/>
                </a:solidFill>
                <a:effectLst/>
                <a:latin typeface=".AppleSystemUIFontMonospaced"/>
              </a:rPr>
              <a:t>CURRENT_DATE</a:t>
            </a:r>
            <a:r>
              <a:rPr lang="en-US" dirty="0">
                <a:solidFill>
                  <a:srgbClr val="0E0E0E"/>
                </a:solidFill>
                <a:effectLst/>
                <a:latin typeface=".SF NS"/>
              </a:rPr>
              <a:t>), so if no date is provided, it defaults to today’s date.</a:t>
            </a:r>
          </a:p>
          <a:p>
            <a:br>
              <a:rPr lang="en-US" dirty="0">
                <a:solidFill>
                  <a:srgbClr val="0E0E0E"/>
                </a:solidFill>
                <a:effectLst/>
                <a:latin typeface=".SF NS"/>
              </a:rPr>
            </a:br>
            <a:endParaRPr lang="en-US" dirty="0">
              <a:solidFill>
                <a:srgbClr val="0E0E0E"/>
              </a:solidFill>
              <a:effectLst/>
              <a:latin typeface=".SF NS"/>
            </a:endParaRPr>
          </a:p>
          <a:p>
            <a:r>
              <a:rPr lang="en-US" b="1" dirty="0">
                <a:solidFill>
                  <a:srgbClr val="0E0E0E"/>
                </a:solidFill>
                <a:effectLst/>
                <a:latin typeface=".SF NS"/>
              </a:rPr>
              <a:t>Adding Constraints:</a:t>
            </a:r>
            <a:endParaRPr lang="en-US" dirty="0">
              <a:solidFill>
                <a:srgbClr val="0E0E0E"/>
              </a:solidFill>
              <a:effectLst/>
              <a:latin typeface=".SF NS"/>
            </a:endParaRPr>
          </a:p>
          <a:p>
            <a:br>
              <a:rPr lang="en-US" dirty="0">
                <a:solidFill>
                  <a:srgbClr val="0E0E0E"/>
                </a:solidFill>
                <a:effectLst/>
                <a:latin typeface=".SF NS"/>
              </a:rPr>
            </a:br>
            <a:endParaRPr lang="en-US" dirty="0">
              <a:solidFill>
                <a:srgbClr val="0E0E0E"/>
              </a:solidFill>
              <a:effectLst/>
              <a:latin typeface=".SF NS"/>
            </a:endParaRPr>
          </a:p>
          <a:p>
            <a:r>
              <a:rPr lang="en-US" dirty="0">
                <a:solidFill>
                  <a:srgbClr val="0E0E0E"/>
                </a:solidFill>
                <a:effectLst/>
                <a:latin typeface=".SF NS"/>
              </a:rPr>
              <a:t>• </a:t>
            </a:r>
            <a:r>
              <a:rPr lang="en-US" b="1" dirty="0">
                <a:solidFill>
                  <a:srgbClr val="0E0E0E"/>
                </a:solidFill>
                <a:effectLst/>
                <a:latin typeface=".SF NS"/>
              </a:rPr>
              <a:t>PRIMARY KEY</a:t>
            </a:r>
            <a:r>
              <a:rPr lang="en-US" dirty="0">
                <a:solidFill>
                  <a:srgbClr val="0E0E0E"/>
                </a:solidFill>
                <a:effectLst/>
                <a:latin typeface=".SF NS"/>
              </a:rPr>
              <a:t>: Ensures each </a:t>
            </a:r>
            <a:r>
              <a:rPr lang="en-US" dirty="0" err="1">
                <a:solidFill>
                  <a:srgbClr val="0E0E0E"/>
                </a:solidFill>
                <a:effectLst/>
                <a:latin typeface=".AppleSystemUIFontMonospaced"/>
              </a:rPr>
              <a:t>CustomerID</a:t>
            </a:r>
            <a:r>
              <a:rPr lang="en-US" dirty="0">
                <a:solidFill>
                  <a:srgbClr val="0E0E0E"/>
                </a:solidFill>
                <a:effectLst/>
                <a:latin typeface=".SF NS"/>
              </a:rPr>
              <a:t> is unique.</a:t>
            </a:r>
          </a:p>
          <a:p>
            <a:r>
              <a:rPr lang="en-US" dirty="0">
                <a:solidFill>
                  <a:srgbClr val="0E0E0E"/>
                </a:solidFill>
                <a:effectLst/>
                <a:latin typeface=".SF NS"/>
              </a:rPr>
              <a:t>• </a:t>
            </a:r>
            <a:r>
              <a:rPr lang="en-US" b="1" dirty="0">
                <a:solidFill>
                  <a:srgbClr val="0E0E0E"/>
                </a:solidFill>
                <a:effectLst/>
                <a:latin typeface=".SF NS"/>
              </a:rPr>
              <a:t>NOT NULL</a:t>
            </a:r>
            <a:r>
              <a:rPr lang="en-US" dirty="0">
                <a:solidFill>
                  <a:srgbClr val="0E0E0E"/>
                </a:solidFill>
                <a:effectLst/>
                <a:latin typeface=".SF NS"/>
              </a:rPr>
              <a:t>: Ensures values are provided for required fields.</a:t>
            </a:r>
          </a:p>
          <a:p>
            <a:r>
              <a:rPr lang="en-US" dirty="0">
                <a:solidFill>
                  <a:srgbClr val="0E0E0E"/>
                </a:solidFill>
                <a:effectLst/>
                <a:latin typeface=".SF NS"/>
              </a:rPr>
              <a:t>• </a:t>
            </a:r>
            <a:r>
              <a:rPr lang="en-US" b="1" dirty="0">
                <a:solidFill>
                  <a:srgbClr val="0E0E0E"/>
                </a:solidFill>
                <a:effectLst/>
                <a:latin typeface=".SF NS"/>
              </a:rPr>
              <a:t>UNIQUE</a:t>
            </a:r>
            <a:r>
              <a:rPr lang="en-US" dirty="0">
                <a:solidFill>
                  <a:srgbClr val="0E0E0E"/>
                </a:solidFill>
                <a:effectLst/>
                <a:latin typeface=".SF NS"/>
              </a:rPr>
              <a:t>: Ensures email addresses are not duplicated.</a:t>
            </a:r>
          </a:p>
          <a:p>
            <a:r>
              <a:rPr lang="en-US" dirty="0">
                <a:solidFill>
                  <a:srgbClr val="0E0E0E"/>
                </a:solidFill>
                <a:effectLst/>
                <a:latin typeface=".SF NS"/>
              </a:rPr>
              <a:t>• </a:t>
            </a:r>
            <a:r>
              <a:rPr lang="en-US" b="1" dirty="0">
                <a:solidFill>
                  <a:srgbClr val="0E0E0E"/>
                </a:solidFill>
                <a:effectLst/>
                <a:latin typeface=".SF NS"/>
              </a:rPr>
              <a:t>DEFAULT</a:t>
            </a:r>
            <a:r>
              <a:rPr lang="en-US" dirty="0">
                <a:solidFill>
                  <a:srgbClr val="0E0E0E"/>
                </a:solidFill>
                <a:effectLst/>
                <a:latin typeface=".SF NS"/>
              </a:rPr>
              <a:t>: Automatically assigns a value (like the current date for </a:t>
            </a:r>
            <a:r>
              <a:rPr lang="en-US" dirty="0" err="1">
                <a:solidFill>
                  <a:srgbClr val="0E0E0E"/>
                </a:solidFill>
                <a:effectLst/>
                <a:latin typeface=".AppleSystemUIFontMonospaced"/>
              </a:rPr>
              <a:t>JoinDate</a:t>
            </a:r>
            <a:r>
              <a:rPr lang="en-US" dirty="0">
                <a:solidFill>
                  <a:srgbClr val="0E0E0E"/>
                </a:solidFill>
                <a:effectLst/>
                <a:latin typeface=".SF NS"/>
              </a:rPr>
              <a:t>) if none is provided during insertion.</a:t>
            </a:r>
          </a:p>
          <a:p>
            <a:endParaRPr lang="en-US" dirty="0"/>
          </a:p>
        </p:txBody>
      </p:sp>
      <p:sp>
        <p:nvSpPr>
          <p:cNvPr id="4" name="Slide Number Placeholder 3"/>
          <p:cNvSpPr>
            <a:spLocks noGrp="1"/>
          </p:cNvSpPr>
          <p:nvPr>
            <p:ph type="sldNum" sz="quarter" idx="5"/>
          </p:nvPr>
        </p:nvSpPr>
        <p:spPr/>
        <p:txBody>
          <a:bodyPr/>
          <a:lstStyle/>
          <a:p>
            <a:fld id="{E55DEEBF-2505-4DC8-86E0-258042D38081}" type="slidenum">
              <a:rPr lang="en-US" smtClean="0"/>
              <a:t>31</a:t>
            </a:fld>
            <a:endParaRPr lang="en-US"/>
          </a:p>
        </p:txBody>
      </p:sp>
    </p:spTree>
    <p:extLst>
      <p:ext uri="{BB962C8B-B14F-4D97-AF65-F5344CB8AC3E}">
        <p14:creationId xmlns:p14="http://schemas.microsoft.com/office/powerpoint/2010/main" val="36207612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53256D-D2A1-6C9D-3A81-0C6B3E3154B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46415B8-EB42-6799-6405-A9287E93B14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D8AEDC0-55AC-8E9F-62AA-BC25C6FA660F}"/>
              </a:ext>
            </a:extLst>
          </p:cNvPr>
          <p:cNvSpPr>
            <a:spLocks noGrp="1"/>
          </p:cNvSpPr>
          <p:nvPr>
            <p:ph type="body" idx="1"/>
          </p:nvPr>
        </p:nvSpPr>
        <p:spPr/>
        <p:txBody>
          <a:bodyPr/>
          <a:lstStyle/>
          <a:p>
            <a:r>
              <a:rPr lang="en-US" b="1" dirty="0">
                <a:solidFill>
                  <a:srgbClr val="0E0E0E"/>
                </a:solidFill>
                <a:effectLst/>
                <a:latin typeface=".SF NS"/>
              </a:rPr>
              <a:t>Explanation:</a:t>
            </a:r>
            <a:endParaRPr lang="en-US" dirty="0">
              <a:solidFill>
                <a:srgbClr val="0E0E0E"/>
              </a:solidFill>
              <a:effectLst/>
              <a:latin typeface=".SF NS"/>
            </a:endParaRPr>
          </a:p>
          <a:p>
            <a:br>
              <a:rPr lang="en-US" dirty="0">
                <a:solidFill>
                  <a:srgbClr val="0E0E0E"/>
                </a:solidFill>
                <a:effectLst/>
                <a:latin typeface=".SF NS"/>
              </a:rPr>
            </a:br>
            <a:endParaRPr lang="en-US" dirty="0">
              <a:solidFill>
                <a:srgbClr val="0E0E0E"/>
              </a:solidFill>
              <a:effectLst/>
              <a:latin typeface=".SF NS"/>
            </a:endParaRPr>
          </a:p>
          <a:p>
            <a:r>
              <a:rPr lang="en-US" dirty="0">
                <a:solidFill>
                  <a:srgbClr val="0E0E0E"/>
                </a:solidFill>
                <a:effectLst/>
                <a:latin typeface="Times New Roman" panose="02020603050405020304" pitchFamily="18" charset="0"/>
              </a:rPr>
              <a:t>1. </a:t>
            </a:r>
            <a:r>
              <a:rPr lang="en-US" b="1" dirty="0" err="1">
                <a:solidFill>
                  <a:srgbClr val="0E0E0E"/>
                </a:solidFill>
                <a:effectLst/>
                <a:latin typeface=".SF NS"/>
              </a:rPr>
              <a:t>CustomerID</a:t>
            </a:r>
            <a:r>
              <a:rPr lang="en-US" dirty="0">
                <a:solidFill>
                  <a:srgbClr val="0E0E0E"/>
                </a:solidFill>
                <a:effectLst/>
                <a:latin typeface=".SF NS"/>
              </a:rPr>
              <a:t>: This is an integer (</a:t>
            </a:r>
            <a:r>
              <a:rPr lang="en-US" dirty="0">
                <a:solidFill>
                  <a:srgbClr val="0E0E0E"/>
                </a:solidFill>
                <a:effectLst/>
                <a:latin typeface=".AppleSystemUIFontMonospaced"/>
              </a:rPr>
              <a:t>INT</a:t>
            </a:r>
            <a:r>
              <a:rPr lang="en-US" dirty="0">
                <a:solidFill>
                  <a:srgbClr val="0E0E0E"/>
                </a:solidFill>
                <a:effectLst/>
                <a:latin typeface=".SF NS"/>
              </a:rPr>
              <a:t>) and acts as the </a:t>
            </a:r>
            <a:r>
              <a:rPr lang="en-US" dirty="0">
                <a:solidFill>
                  <a:srgbClr val="0E0E0E"/>
                </a:solidFill>
                <a:effectLst/>
                <a:latin typeface=".AppleSystemUIFontMonospaced"/>
              </a:rPr>
              <a:t>PRIMARY KEY</a:t>
            </a:r>
            <a:r>
              <a:rPr lang="en-US" dirty="0">
                <a:solidFill>
                  <a:srgbClr val="0E0E0E"/>
                </a:solidFill>
                <a:effectLst/>
                <a:latin typeface=".SF NS"/>
              </a:rPr>
              <a:t>, which means it uniquely identifies each record and cannot be null.</a:t>
            </a:r>
          </a:p>
          <a:p>
            <a:r>
              <a:rPr lang="en-US" dirty="0">
                <a:solidFill>
                  <a:srgbClr val="0E0E0E"/>
                </a:solidFill>
                <a:effectLst/>
                <a:latin typeface="Times New Roman" panose="02020603050405020304" pitchFamily="18" charset="0"/>
              </a:rPr>
              <a:t>2. </a:t>
            </a:r>
            <a:r>
              <a:rPr lang="en-US" b="1" dirty="0">
                <a:solidFill>
                  <a:srgbClr val="0E0E0E"/>
                </a:solidFill>
                <a:effectLst/>
                <a:latin typeface=".SF NS"/>
              </a:rPr>
              <a:t>FirstName</a:t>
            </a:r>
            <a:r>
              <a:rPr lang="en-US" dirty="0">
                <a:solidFill>
                  <a:srgbClr val="0E0E0E"/>
                </a:solidFill>
                <a:effectLst/>
                <a:latin typeface=".SF NS"/>
              </a:rPr>
              <a:t> and </a:t>
            </a:r>
            <a:r>
              <a:rPr lang="en-US" b="1" dirty="0" err="1">
                <a:solidFill>
                  <a:srgbClr val="0E0E0E"/>
                </a:solidFill>
                <a:effectLst/>
                <a:latin typeface=".SF NS"/>
              </a:rPr>
              <a:t>LastName</a:t>
            </a:r>
            <a:r>
              <a:rPr lang="en-US" dirty="0">
                <a:solidFill>
                  <a:srgbClr val="0E0E0E"/>
                </a:solidFill>
                <a:effectLst/>
                <a:latin typeface=".SF NS"/>
              </a:rPr>
              <a:t>: These are character strings with a maximum length of 50 (</a:t>
            </a:r>
            <a:r>
              <a:rPr lang="en-US" dirty="0">
                <a:solidFill>
                  <a:srgbClr val="0E0E0E"/>
                </a:solidFill>
                <a:effectLst/>
                <a:latin typeface=".AppleSystemUIFontMonospaced"/>
              </a:rPr>
              <a:t>VARCHAR(50)</a:t>
            </a:r>
            <a:r>
              <a:rPr lang="en-US" dirty="0">
                <a:solidFill>
                  <a:srgbClr val="0E0E0E"/>
                </a:solidFill>
                <a:effectLst/>
                <a:latin typeface=".SF NS"/>
              </a:rPr>
              <a:t>). Both are marked as </a:t>
            </a:r>
            <a:r>
              <a:rPr lang="en-US" dirty="0">
                <a:solidFill>
                  <a:srgbClr val="0E0E0E"/>
                </a:solidFill>
                <a:effectLst/>
                <a:latin typeface=".AppleSystemUIFontMonospaced"/>
              </a:rPr>
              <a:t>NOT NULL</a:t>
            </a:r>
            <a:r>
              <a:rPr lang="en-US" dirty="0">
                <a:solidFill>
                  <a:srgbClr val="0E0E0E"/>
                </a:solidFill>
                <a:effectLst/>
                <a:latin typeface=".SF NS"/>
              </a:rPr>
              <a:t>, meaning the customer must have a first and last name.</a:t>
            </a:r>
          </a:p>
          <a:p>
            <a:r>
              <a:rPr lang="en-US" dirty="0">
                <a:solidFill>
                  <a:srgbClr val="0E0E0E"/>
                </a:solidFill>
                <a:effectLst/>
                <a:latin typeface="Times New Roman" panose="02020603050405020304" pitchFamily="18" charset="0"/>
              </a:rPr>
              <a:t>3. </a:t>
            </a:r>
            <a:r>
              <a:rPr lang="en-US" b="1" dirty="0">
                <a:solidFill>
                  <a:srgbClr val="0E0E0E"/>
                </a:solidFill>
                <a:effectLst/>
                <a:latin typeface=".SF NS"/>
              </a:rPr>
              <a:t>Email</a:t>
            </a:r>
            <a:r>
              <a:rPr lang="en-US" dirty="0">
                <a:solidFill>
                  <a:srgbClr val="0E0E0E"/>
                </a:solidFill>
                <a:effectLst/>
                <a:latin typeface=".SF NS"/>
              </a:rPr>
              <a:t>: A string of up to 100 characters (</a:t>
            </a:r>
            <a:r>
              <a:rPr lang="en-US" dirty="0">
                <a:solidFill>
                  <a:srgbClr val="0E0E0E"/>
                </a:solidFill>
                <a:effectLst/>
                <a:latin typeface=".AppleSystemUIFontMonospaced"/>
              </a:rPr>
              <a:t>VARCHAR(100)</a:t>
            </a:r>
            <a:r>
              <a:rPr lang="en-US" dirty="0">
                <a:solidFill>
                  <a:srgbClr val="0E0E0E"/>
                </a:solidFill>
                <a:effectLst/>
                <a:latin typeface=".SF NS"/>
              </a:rPr>
              <a:t>), marked as </a:t>
            </a:r>
            <a:r>
              <a:rPr lang="en-US" dirty="0">
                <a:solidFill>
                  <a:srgbClr val="0E0E0E"/>
                </a:solidFill>
                <a:effectLst/>
                <a:latin typeface=".AppleSystemUIFontMonospaced"/>
              </a:rPr>
              <a:t>NOT NULL</a:t>
            </a:r>
            <a:r>
              <a:rPr lang="en-US" dirty="0">
                <a:solidFill>
                  <a:srgbClr val="0E0E0E"/>
                </a:solidFill>
                <a:effectLst/>
                <a:latin typeface=".SF NS"/>
              </a:rPr>
              <a:t> and </a:t>
            </a:r>
            <a:r>
              <a:rPr lang="en-US" dirty="0">
                <a:solidFill>
                  <a:srgbClr val="0E0E0E"/>
                </a:solidFill>
                <a:effectLst/>
                <a:latin typeface=".AppleSystemUIFontMonospaced"/>
              </a:rPr>
              <a:t>UNIQUE</a:t>
            </a:r>
            <a:r>
              <a:rPr lang="en-US" dirty="0">
                <a:solidFill>
                  <a:srgbClr val="0E0E0E"/>
                </a:solidFill>
                <a:effectLst/>
                <a:latin typeface=".SF NS"/>
              </a:rPr>
              <a:t>, ensuring no two customers can have the same email address.</a:t>
            </a:r>
          </a:p>
          <a:p>
            <a:r>
              <a:rPr lang="en-US" dirty="0">
                <a:solidFill>
                  <a:srgbClr val="0E0E0E"/>
                </a:solidFill>
                <a:effectLst/>
                <a:latin typeface="Times New Roman" panose="02020603050405020304" pitchFamily="18" charset="0"/>
              </a:rPr>
              <a:t>4. </a:t>
            </a:r>
            <a:r>
              <a:rPr lang="en-US" b="1" dirty="0" err="1">
                <a:solidFill>
                  <a:srgbClr val="0E0E0E"/>
                </a:solidFill>
                <a:effectLst/>
                <a:latin typeface=".SF NS"/>
              </a:rPr>
              <a:t>JoinDate</a:t>
            </a:r>
            <a:r>
              <a:rPr lang="en-US" dirty="0">
                <a:solidFill>
                  <a:srgbClr val="0E0E0E"/>
                </a:solidFill>
                <a:effectLst/>
                <a:latin typeface=".SF NS"/>
              </a:rPr>
              <a:t>: This is a </a:t>
            </a:r>
            <a:r>
              <a:rPr lang="en-US" dirty="0">
                <a:solidFill>
                  <a:srgbClr val="0E0E0E"/>
                </a:solidFill>
                <a:effectLst/>
                <a:latin typeface=".AppleSystemUIFontMonospaced"/>
              </a:rPr>
              <a:t>DATE</a:t>
            </a:r>
            <a:r>
              <a:rPr lang="en-US" dirty="0">
                <a:solidFill>
                  <a:srgbClr val="0E0E0E"/>
                </a:solidFill>
                <a:effectLst/>
                <a:latin typeface=".SF NS"/>
              </a:rPr>
              <a:t> field, with a default value of the current date (</a:t>
            </a:r>
            <a:r>
              <a:rPr lang="en-US" dirty="0">
                <a:solidFill>
                  <a:srgbClr val="0E0E0E"/>
                </a:solidFill>
                <a:effectLst/>
                <a:latin typeface=".AppleSystemUIFontMonospaced"/>
              </a:rPr>
              <a:t>CURRENT_DATE</a:t>
            </a:r>
            <a:r>
              <a:rPr lang="en-US" dirty="0">
                <a:solidFill>
                  <a:srgbClr val="0E0E0E"/>
                </a:solidFill>
                <a:effectLst/>
                <a:latin typeface=".SF NS"/>
              </a:rPr>
              <a:t>), so if no date is provided, it defaults to today’s date.</a:t>
            </a:r>
          </a:p>
          <a:p>
            <a:br>
              <a:rPr lang="en-US" dirty="0">
                <a:solidFill>
                  <a:srgbClr val="0E0E0E"/>
                </a:solidFill>
                <a:effectLst/>
                <a:latin typeface=".SF NS"/>
              </a:rPr>
            </a:br>
            <a:endParaRPr lang="en-US" dirty="0">
              <a:solidFill>
                <a:srgbClr val="0E0E0E"/>
              </a:solidFill>
              <a:effectLst/>
              <a:latin typeface=".SF NS"/>
            </a:endParaRPr>
          </a:p>
          <a:p>
            <a:r>
              <a:rPr lang="en-US" b="1" dirty="0">
                <a:solidFill>
                  <a:srgbClr val="0E0E0E"/>
                </a:solidFill>
                <a:effectLst/>
                <a:latin typeface=".SF NS"/>
              </a:rPr>
              <a:t>Adding Constraints:</a:t>
            </a:r>
            <a:endParaRPr lang="en-US" dirty="0">
              <a:solidFill>
                <a:srgbClr val="0E0E0E"/>
              </a:solidFill>
              <a:effectLst/>
              <a:latin typeface=".SF NS"/>
            </a:endParaRPr>
          </a:p>
          <a:p>
            <a:br>
              <a:rPr lang="en-US" dirty="0">
                <a:solidFill>
                  <a:srgbClr val="0E0E0E"/>
                </a:solidFill>
                <a:effectLst/>
                <a:latin typeface=".SF NS"/>
              </a:rPr>
            </a:br>
            <a:endParaRPr lang="en-US" dirty="0">
              <a:solidFill>
                <a:srgbClr val="0E0E0E"/>
              </a:solidFill>
              <a:effectLst/>
              <a:latin typeface=".SF NS"/>
            </a:endParaRPr>
          </a:p>
          <a:p>
            <a:r>
              <a:rPr lang="en-US" dirty="0">
                <a:solidFill>
                  <a:srgbClr val="0E0E0E"/>
                </a:solidFill>
                <a:effectLst/>
                <a:latin typeface=".SF NS"/>
              </a:rPr>
              <a:t>• </a:t>
            </a:r>
            <a:r>
              <a:rPr lang="en-US" b="1" dirty="0">
                <a:solidFill>
                  <a:srgbClr val="0E0E0E"/>
                </a:solidFill>
                <a:effectLst/>
                <a:latin typeface=".SF NS"/>
              </a:rPr>
              <a:t>PRIMARY KEY</a:t>
            </a:r>
            <a:r>
              <a:rPr lang="en-US" dirty="0">
                <a:solidFill>
                  <a:srgbClr val="0E0E0E"/>
                </a:solidFill>
                <a:effectLst/>
                <a:latin typeface=".SF NS"/>
              </a:rPr>
              <a:t>: Ensures each </a:t>
            </a:r>
            <a:r>
              <a:rPr lang="en-US" dirty="0" err="1">
                <a:solidFill>
                  <a:srgbClr val="0E0E0E"/>
                </a:solidFill>
                <a:effectLst/>
                <a:latin typeface=".AppleSystemUIFontMonospaced"/>
              </a:rPr>
              <a:t>CustomerID</a:t>
            </a:r>
            <a:r>
              <a:rPr lang="en-US" dirty="0">
                <a:solidFill>
                  <a:srgbClr val="0E0E0E"/>
                </a:solidFill>
                <a:effectLst/>
                <a:latin typeface=".SF NS"/>
              </a:rPr>
              <a:t> is unique.</a:t>
            </a:r>
          </a:p>
          <a:p>
            <a:r>
              <a:rPr lang="en-US" dirty="0">
                <a:solidFill>
                  <a:srgbClr val="0E0E0E"/>
                </a:solidFill>
                <a:effectLst/>
                <a:latin typeface=".SF NS"/>
              </a:rPr>
              <a:t>• </a:t>
            </a:r>
            <a:r>
              <a:rPr lang="en-US" b="1" dirty="0">
                <a:solidFill>
                  <a:srgbClr val="0E0E0E"/>
                </a:solidFill>
                <a:effectLst/>
                <a:latin typeface=".SF NS"/>
              </a:rPr>
              <a:t>NOT NULL</a:t>
            </a:r>
            <a:r>
              <a:rPr lang="en-US" dirty="0">
                <a:solidFill>
                  <a:srgbClr val="0E0E0E"/>
                </a:solidFill>
                <a:effectLst/>
                <a:latin typeface=".SF NS"/>
              </a:rPr>
              <a:t>: Ensures values are provided for required fields.</a:t>
            </a:r>
          </a:p>
          <a:p>
            <a:r>
              <a:rPr lang="en-US" dirty="0">
                <a:solidFill>
                  <a:srgbClr val="0E0E0E"/>
                </a:solidFill>
                <a:effectLst/>
                <a:latin typeface=".SF NS"/>
              </a:rPr>
              <a:t>• </a:t>
            </a:r>
            <a:r>
              <a:rPr lang="en-US" b="1" dirty="0">
                <a:solidFill>
                  <a:srgbClr val="0E0E0E"/>
                </a:solidFill>
                <a:effectLst/>
                <a:latin typeface=".SF NS"/>
              </a:rPr>
              <a:t>UNIQUE</a:t>
            </a:r>
            <a:r>
              <a:rPr lang="en-US" dirty="0">
                <a:solidFill>
                  <a:srgbClr val="0E0E0E"/>
                </a:solidFill>
                <a:effectLst/>
                <a:latin typeface=".SF NS"/>
              </a:rPr>
              <a:t>: Ensures email addresses are not duplicated.</a:t>
            </a:r>
          </a:p>
          <a:p>
            <a:r>
              <a:rPr lang="en-US" dirty="0">
                <a:solidFill>
                  <a:srgbClr val="0E0E0E"/>
                </a:solidFill>
                <a:effectLst/>
                <a:latin typeface=".SF NS"/>
              </a:rPr>
              <a:t>• </a:t>
            </a:r>
            <a:r>
              <a:rPr lang="en-US" b="1" dirty="0">
                <a:solidFill>
                  <a:srgbClr val="0E0E0E"/>
                </a:solidFill>
                <a:effectLst/>
                <a:latin typeface=".SF NS"/>
              </a:rPr>
              <a:t>DEFAULT</a:t>
            </a:r>
            <a:r>
              <a:rPr lang="en-US" dirty="0">
                <a:solidFill>
                  <a:srgbClr val="0E0E0E"/>
                </a:solidFill>
                <a:effectLst/>
                <a:latin typeface=".SF NS"/>
              </a:rPr>
              <a:t>: Automatically assigns a value (like the current date for </a:t>
            </a:r>
            <a:r>
              <a:rPr lang="en-US" dirty="0" err="1">
                <a:solidFill>
                  <a:srgbClr val="0E0E0E"/>
                </a:solidFill>
                <a:effectLst/>
                <a:latin typeface=".AppleSystemUIFontMonospaced"/>
              </a:rPr>
              <a:t>JoinDate</a:t>
            </a:r>
            <a:r>
              <a:rPr lang="en-US" dirty="0">
                <a:solidFill>
                  <a:srgbClr val="0E0E0E"/>
                </a:solidFill>
                <a:effectLst/>
                <a:latin typeface=".SF NS"/>
              </a:rPr>
              <a:t>) if none is provided during insertion.</a:t>
            </a:r>
          </a:p>
          <a:p>
            <a:endParaRPr lang="en-US" dirty="0"/>
          </a:p>
        </p:txBody>
      </p:sp>
      <p:sp>
        <p:nvSpPr>
          <p:cNvPr id="4" name="Slide Number Placeholder 3">
            <a:extLst>
              <a:ext uri="{FF2B5EF4-FFF2-40B4-BE49-F238E27FC236}">
                <a16:creationId xmlns:a16="http://schemas.microsoft.com/office/drawing/2014/main" id="{547E3EC2-238C-7AD8-49CB-F80D8E507BAB}"/>
              </a:ext>
            </a:extLst>
          </p:cNvPr>
          <p:cNvSpPr>
            <a:spLocks noGrp="1"/>
          </p:cNvSpPr>
          <p:nvPr>
            <p:ph type="sldNum" sz="quarter" idx="5"/>
          </p:nvPr>
        </p:nvSpPr>
        <p:spPr/>
        <p:txBody>
          <a:bodyPr/>
          <a:lstStyle/>
          <a:p>
            <a:fld id="{E55DEEBF-2505-4DC8-86E0-258042D38081}" type="slidenum">
              <a:rPr lang="en-US" smtClean="0"/>
              <a:t>32</a:t>
            </a:fld>
            <a:endParaRPr lang="en-US"/>
          </a:p>
        </p:txBody>
      </p:sp>
    </p:spTree>
    <p:extLst>
      <p:ext uri="{BB962C8B-B14F-4D97-AF65-F5344CB8AC3E}">
        <p14:creationId xmlns:p14="http://schemas.microsoft.com/office/powerpoint/2010/main" val="42090423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fld id="{DEE9C35B-7FCA-4820-96CF-7A07428D141B}" type="datetime1">
              <a:rPr lang="en-US" smtClean="0"/>
              <a:t>2/19/2026</a:t>
            </a:fld>
            <a:endParaRPr lang="en-US" dirty="0"/>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900175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4C961D6-EA4B-4BC1-9368-58B3B3DFB6E4}" type="datetime1">
              <a:rPr lang="en-US" smtClean="0"/>
              <a:t>2/19/2026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835911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204200" y="863600"/>
            <a:ext cx="3124200" cy="4807326"/>
          </a:xfrm>
        </p:spPr>
        <p:txBody>
          <a:bodyPr vert="eaVert" anchor="ctr"/>
          <a:lstStyle>
            <a:lvl1pPr>
              <a:defRPr>
                <a:solidFill>
                  <a:srgbClr val="FFFF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774923" y="863600"/>
            <a:ext cx="7161625" cy="4807326"/>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Rectangle 7">
            <a:extLst>
              <a:ext uri="{FF2B5EF4-FFF2-40B4-BE49-F238E27FC236}">
                <a16:creationId xmlns:a16="http://schemas.microsoft.com/office/drawing/2014/main"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Date Placeholder 10">
            <a:extLst>
              <a:ext uri="{FF2B5EF4-FFF2-40B4-BE49-F238E27FC236}">
                <a16:creationId xmlns:a16="http://schemas.microsoft.com/office/drawing/2014/main" id="{5C74A470-3BD3-4F33-80E5-67E6E87FCBE7}"/>
              </a:ext>
            </a:extLst>
          </p:cNvPr>
          <p:cNvSpPr>
            <a:spLocks noGrp="1"/>
          </p:cNvSpPr>
          <p:nvPr>
            <p:ph type="dt" sz="half" idx="10"/>
          </p:nvPr>
        </p:nvSpPr>
        <p:spPr/>
        <p:txBody>
          <a:bodyPr/>
          <a:lstStyle/>
          <a:p>
            <a:fld id="{4E1ACD8E-F0B7-4458-9AAA-2644029419D2}" type="datetime1">
              <a:rPr lang="en-US" smtClean="0"/>
              <a:t>2/19/2026</a:t>
            </a:fld>
            <a:endParaRPr lang="en-US" dirty="0"/>
          </a:p>
        </p:txBody>
      </p:sp>
      <p:sp>
        <p:nvSpPr>
          <p:cNvPr id="12" name="Footer Placeholder 11">
            <a:extLst>
              <a:ext uri="{FF2B5EF4-FFF2-40B4-BE49-F238E27FC236}">
                <a16:creationId xmlns:a16="http://schemas.microsoft.com/office/drawing/2014/main" id="{9A3A30BA-DB50-4D7D-BCDE-17D20FB354DF}"/>
              </a:ext>
            </a:extLst>
          </p:cNvPr>
          <p:cNvSpPr>
            <a:spLocks noGrp="1"/>
          </p:cNvSpPr>
          <p:nvPr>
            <p:ph type="ftr" sz="quarter" idx="11"/>
          </p:nvPr>
        </p:nvSpPr>
        <p:spPr/>
        <p:txBody>
          <a:bodyPr/>
          <a:lstStyle/>
          <a:p>
            <a:endParaRPr lang="en-US" dirty="0"/>
          </a:p>
        </p:txBody>
      </p:sp>
      <p:sp>
        <p:nvSpPr>
          <p:cNvPr id="13" name="Slide Number Placeholder 12">
            <a:extLst>
              <a:ext uri="{FF2B5EF4-FFF2-40B4-BE49-F238E27FC236}">
                <a16:creationId xmlns:a16="http://schemas.microsoft.com/office/drawing/2014/main" id="{76FF9E58-C0B2-436B-A21C-DB45A00D651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888496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550174"/>
          </a:xfrm>
        </p:spPr>
        <p:txBody>
          <a:bodyPr/>
          <a:lstStyle/>
          <a:p>
            <a:r>
              <a:rPr lang="en-US" dirty="0"/>
              <a:t>Click to edit Master title style</a:t>
            </a:r>
          </a:p>
        </p:txBody>
      </p:sp>
      <p:sp>
        <p:nvSpPr>
          <p:cNvPr id="3" name="Content Placeholder 2"/>
          <p:cNvSpPr>
            <a:spLocks noGrp="1"/>
          </p:cNvSpPr>
          <p:nvPr>
            <p:ph idx="1"/>
          </p:nvPr>
        </p:nvSpPr>
        <p:spPr>
          <a:xfrm>
            <a:off x="581192" y="1451113"/>
            <a:ext cx="11029615" cy="452423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fld id="{F48E4058-D781-4C6C-9684-F447CF6B3601}" type="datetime1">
              <a:rPr lang="en-US" smtClean="0"/>
              <a:t>2/19/2026</a:t>
            </a:fld>
            <a:endParaRPr lang="en-US" dirty="0"/>
          </a:p>
        </p:txBody>
      </p:sp>
      <p:sp>
        <p:nvSpPr>
          <p:cNvPr id="9" name="Footer Placeholder 8">
            <a:extLst>
              <a:ext uri="{FF2B5EF4-FFF2-40B4-BE49-F238E27FC236}">
                <a16:creationId xmlns:a16="http://schemas.microsoft.com/office/drawing/2014/main" id="{1356D3B5-6063-4A89-B88F-9D3043916FF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524434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479871FE-B239-4808-9BEE-61F89448C14F}" type="datetime1">
              <a:rPr lang="en-US" smtClean="0"/>
              <a:t>2/19/2026</a:t>
            </a:fld>
            <a:endParaRPr lang="en-US" dirty="0"/>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66809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194767"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6039" y="2228003"/>
            <a:ext cx="5194769"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3AAC05C-234E-4136-8C47-FF654E6B6864}" type="datetime1">
              <a:rPr lang="en-US" smtClean="0"/>
              <a:t>2/19/2026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4833232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D48C090-6300-4200-964F-EFF219631C6A}" type="datetime1">
              <a:rPr lang="en-US" smtClean="0"/>
              <a:t>2/19/2026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480465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2BF502E-6B8C-467A-9787-57A79BACE203}" type="datetime1">
              <a:rPr lang="en-US" smtClean="0"/>
              <a:t>2/19/2026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29363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971B64B-9CED-4E9E-BAE2-62F9B08AE730}" type="datetime1">
              <a:rPr lang="en-US" smtClean="0"/>
              <a:t>2/19/2026</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294949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A1915E85-D6A4-47BE-BA72-24FFAE6BFC33}" type="datetime1">
              <a:rPr lang="en-US" smtClean="0"/>
              <a:t>2/19/2026</a:t>
            </a:fld>
            <a:endParaRPr lang="en-US" dirty="0"/>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a:lstStyle/>
          <a:p>
            <a:endParaRPr lang="en-US" dirty="0"/>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2617666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85F91AE-E540-456F-BDA6-6972932B32A8}" type="datetime1">
              <a:rPr lang="en-US" smtClean="0"/>
              <a:t>2/19/2026</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5732895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099F8ABD-A758-48A5-999C-085808217707}" type="datetime1">
              <a:rPr lang="en-US" smtClean="0"/>
              <a:t>2/19/2026</a:t>
            </a:fld>
            <a:endParaRPr lang="en-US" dirty="0"/>
          </a:p>
        </p:txBody>
      </p:sp>
      <p:sp>
        <p:nvSpPr>
          <p:cNvPr id="5" name="Footer Placeholder 4"/>
          <p:cNvSpPr>
            <a:spLocks noGrp="1"/>
          </p:cNvSpPr>
          <p:nvPr>
            <p:ph type="ftr" sz="quarter" idx="3"/>
          </p:nvPr>
        </p:nvSpPr>
        <p:spPr>
          <a:xfrm>
            <a:off x="581192" y="6423914"/>
            <a:ext cx="6917210" cy="365125"/>
          </a:xfrm>
          <a:prstGeom prst="rect">
            <a:avLst/>
          </a:prstGeom>
        </p:spPr>
        <p:txBody>
          <a:bodyPr vert="horz" lIns="91440" tIns="45720" rIns="91440" bIns="45720" rtlCol="0" anchor="ctr"/>
          <a:lstStyle>
            <a:lvl1pPr algn="l">
              <a:defRPr sz="900" cap="all">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t>‹#›</a:t>
            </a:fld>
            <a:endParaRPr lang="en-US" dirty="0"/>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7" name="Picture 6">
            <a:extLst>
              <a:ext uri="{FF2B5EF4-FFF2-40B4-BE49-F238E27FC236}">
                <a16:creationId xmlns:a16="http://schemas.microsoft.com/office/drawing/2014/main" id="{6176680F-15D4-6415-D4A1-498D4EEE20AD}"/>
              </a:ext>
            </a:extLst>
          </p:cNvPr>
          <p:cNvPicPr>
            <a:picLocks noChangeAspect="1"/>
          </p:cNvPicPr>
          <p:nvPr userDrawn="1"/>
        </p:nvPicPr>
        <p:blipFill>
          <a:blip r:embed="rId13"/>
          <a:stretch>
            <a:fillRect/>
          </a:stretch>
        </p:blipFill>
        <p:spPr>
          <a:xfrm>
            <a:off x="10473306" y="5930473"/>
            <a:ext cx="1354843" cy="539148"/>
          </a:xfrm>
          <a:prstGeom prst="rect">
            <a:avLst/>
          </a:prstGeom>
        </p:spPr>
      </p:pic>
    </p:spTree>
    <p:extLst>
      <p:ext uri="{BB962C8B-B14F-4D97-AF65-F5344CB8AC3E}">
        <p14:creationId xmlns:p14="http://schemas.microsoft.com/office/powerpoint/2010/main" val="3000897896"/>
      </p:ext>
    </p:extLst>
  </p:cSld>
  <p:clrMap bg1="lt1" tx1="dk1" bg2="lt2" tx2="dk2" accent1="accent1" accent2="accent2" accent3="accent3" accent4="accent4" accent5="accent5" accent6="accent6" hlink="hlink" folHlink="folHlink"/>
  <p:sldLayoutIdLst>
    <p:sldLayoutId id="2147483756" r:id="rId1"/>
    <p:sldLayoutId id="2147483757" r:id="rId2"/>
    <p:sldLayoutId id="2147483758" r:id="rId3"/>
    <p:sldLayoutId id="2147483759" r:id="rId4"/>
    <p:sldLayoutId id="2147483711" r:id="rId5"/>
    <p:sldLayoutId id="2147483760" r:id="rId6"/>
    <p:sldLayoutId id="2147483762" r:id="rId7"/>
    <p:sldLayoutId id="2147483706" r:id="rId8"/>
    <p:sldLayoutId id="2147483709" r:id="rId9"/>
    <p:sldLayoutId id="2147483707" r:id="rId10"/>
    <p:sldLayoutId id="2147483708" r:id="rId11"/>
  </p:sldLayoutIdLst>
  <p:hf hdr="0" ftr="0" dt="0"/>
  <p:txStyles>
    <p:title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6.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s://survey.stackoverflow.co/2023/#most-popular-technologies-language-prof"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2FB82883-1DC0-4BE1-A607-009095F335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Men sitting at a desk with computers&#10;&#10;Description automatically generated">
            <a:extLst>
              <a:ext uri="{FF2B5EF4-FFF2-40B4-BE49-F238E27FC236}">
                <a16:creationId xmlns:a16="http://schemas.microsoft.com/office/drawing/2014/main" id="{8DC47786-C691-0B3B-D9EA-0397FA9A42BF}"/>
              </a:ext>
            </a:extLst>
          </p:cNvPr>
          <p:cNvPicPr>
            <a:picLocks noChangeAspect="1"/>
          </p:cNvPicPr>
          <p:nvPr/>
        </p:nvPicPr>
        <p:blipFill>
          <a:blip r:embed="rId3"/>
          <a:srcRect t="27651" b="16099"/>
          <a:stretch/>
        </p:blipFill>
        <p:spPr>
          <a:xfrm>
            <a:off x="20" y="10"/>
            <a:ext cx="12191980" cy="6857990"/>
          </a:xfrm>
          <a:prstGeom prst="rect">
            <a:avLst/>
          </a:prstGeom>
        </p:spPr>
      </p:pic>
      <p:sp>
        <p:nvSpPr>
          <p:cNvPr id="31" name="Rectangle 30">
            <a:extLst>
              <a:ext uri="{FF2B5EF4-FFF2-40B4-BE49-F238E27FC236}">
                <a16:creationId xmlns:a16="http://schemas.microsoft.com/office/drawing/2014/main" id="{9FA98EAA-A866-4C95-A2A8-44E46FBAD5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 y="4530071"/>
            <a:ext cx="12191999" cy="2327926"/>
          </a:xfrm>
          <a:prstGeom prst="rect">
            <a:avLst/>
          </a:prstGeom>
          <a:gradFill flip="none" rotWithShape="1">
            <a:gsLst>
              <a:gs pos="56000">
                <a:schemeClr val="tx1">
                  <a:alpha val="39000"/>
                </a:schemeClr>
              </a:gs>
              <a:gs pos="100000">
                <a:schemeClr val="tx1">
                  <a:alpha val="80000"/>
                </a:scheme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C21E816-31F5-48BB-BD02-D15F2F18B48A}"/>
              </a:ext>
            </a:extLst>
          </p:cNvPr>
          <p:cNvSpPr>
            <a:spLocks noGrp="1"/>
          </p:cNvSpPr>
          <p:nvPr>
            <p:ph type="ctrTitle"/>
          </p:nvPr>
        </p:nvSpPr>
        <p:spPr>
          <a:xfrm>
            <a:off x="2103121" y="4727173"/>
            <a:ext cx="7985759" cy="551837"/>
          </a:xfrm>
        </p:spPr>
        <p:txBody>
          <a:bodyPr anchor="b">
            <a:normAutofit/>
          </a:bodyPr>
          <a:lstStyle/>
          <a:p>
            <a:pPr algn="ctr">
              <a:lnSpc>
                <a:spcPct val="90000"/>
              </a:lnSpc>
            </a:pPr>
            <a:r>
              <a:rPr lang="en-US" sz="3100" dirty="0">
                <a:solidFill>
                  <a:schemeClr val="bg1"/>
                </a:solidFill>
              </a:rPr>
              <a:t>Using Databases for Data Analytics</a:t>
            </a:r>
          </a:p>
        </p:txBody>
      </p:sp>
      <p:sp>
        <p:nvSpPr>
          <p:cNvPr id="7" name="Slide Number Placeholder 6">
            <a:extLst>
              <a:ext uri="{FF2B5EF4-FFF2-40B4-BE49-F238E27FC236}">
                <a16:creationId xmlns:a16="http://schemas.microsoft.com/office/drawing/2014/main" id="{6BEBA08D-9C2D-259B-1FBC-CAD52FB2E85C}"/>
              </a:ext>
            </a:extLst>
          </p:cNvPr>
          <p:cNvSpPr>
            <a:spLocks noGrp="1"/>
          </p:cNvSpPr>
          <p:nvPr>
            <p:ph type="sldNum" sz="quarter" idx="12"/>
          </p:nvPr>
        </p:nvSpPr>
        <p:spPr>
          <a:xfrm>
            <a:off x="10558300" y="6423914"/>
            <a:ext cx="1052510" cy="365125"/>
          </a:xfrm>
        </p:spPr>
        <p:txBody>
          <a:bodyPr>
            <a:normAutofit/>
          </a:bodyPr>
          <a:lstStyle/>
          <a:p>
            <a:pPr>
              <a:spcAft>
                <a:spcPts val="600"/>
              </a:spcAft>
            </a:pPr>
            <a:fld id="{3A98EE3D-8CD1-4C3F-BD1C-C98C9596463C}" type="slidenum">
              <a:rPr lang="en-US">
                <a:solidFill>
                  <a:schemeClr val="bg1"/>
                </a:solidFill>
              </a:rPr>
              <a:pPr>
                <a:spcAft>
                  <a:spcPts val="600"/>
                </a:spcAft>
              </a:pPr>
              <a:t>1</a:t>
            </a:fld>
            <a:endParaRPr lang="en-US">
              <a:solidFill>
                <a:schemeClr val="bg1"/>
              </a:solidFill>
            </a:endParaRPr>
          </a:p>
        </p:txBody>
      </p:sp>
    </p:spTree>
    <p:extLst>
      <p:ext uri="{BB962C8B-B14F-4D97-AF65-F5344CB8AC3E}">
        <p14:creationId xmlns:p14="http://schemas.microsoft.com/office/powerpoint/2010/main" val="24758055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8537BD-22BC-7A01-B169-CC65CEE95733}"/>
              </a:ext>
            </a:extLst>
          </p:cNvPr>
          <p:cNvSpPr>
            <a:spLocks noGrp="1"/>
          </p:cNvSpPr>
          <p:nvPr>
            <p:ph type="title"/>
          </p:nvPr>
        </p:nvSpPr>
        <p:spPr>
          <a:xfrm>
            <a:off x="575894" y="729658"/>
            <a:ext cx="11029616" cy="539584"/>
          </a:xfrm>
        </p:spPr>
        <p:txBody>
          <a:bodyPr/>
          <a:lstStyle/>
          <a:p>
            <a:r>
              <a:rPr lang="en-US" b="1" dirty="0">
                <a:cs typeface="Calibri Light"/>
              </a:rPr>
              <a:t>Structured Query Language (SQL)</a:t>
            </a:r>
          </a:p>
        </p:txBody>
      </p:sp>
      <p:sp>
        <p:nvSpPr>
          <p:cNvPr id="3" name="TextBox 2">
            <a:extLst>
              <a:ext uri="{FF2B5EF4-FFF2-40B4-BE49-F238E27FC236}">
                <a16:creationId xmlns:a16="http://schemas.microsoft.com/office/drawing/2014/main" id="{0E8C0E7D-EF05-A2E9-B5D8-824BFED8D433}"/>
              </a:ext>
            </a:extLst>
          </p:cNvPr>
          <p:cNvSpPr txBox="1"/>
          <p:nvPr/>
        </p:nvSpPr>
        <p:spPr>
          <a:xfrm>
            <a:off x="575894" y="1555759"/>
            <a:ext cx="11029615" cy="489364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2400" dirty="0">
                <a:latin typeface="Arial Nova"/>
                <a:ea typeface="+mn-lt"/>
                <a:cs typeface="+mn-lt"/>
              </a:rPr>
              <a:t>SQL was initially developed at in the early 1970s</a:t>
            </a:r>
          </a:p>
          <a:p>
            <a:pPr marL="285750" indent="-285750">
              <a:buFont typeface="Arial"/>
              <a:buChar char="•"/>
            </a:pPr>
            <a:endParaRPr lang="en-US" sz="2400" dirty="0">
              <a:latin typeface="Arial Nova"/>
              <a:ea typeface="+mn-lt"/>
              <a:cs typeface="+mn-lt"/>
            </a:endParaRPr>
          </a:p>
          <a:p>
            <a:pPr marL="285750" indent="-285750">
              <a:buFont typeface="Arial"/>
              <a:buChar char="•"/>
            </a:pPr>
            <a:r>
              <a:rPr lang="en-US" sz="2400" dirty="0">
                <a:latin typeface="Arial Nova"/>
                <a:ea typeface="+mn-lt"/>
                <a:cs typeface="+mn-lt"/>
              </a:rPr>
              <a:t>Initially called SEQUEL (Structured English Query Language), was designed to manipulate and retrieve data stored in IBM's original database management system</a:t>
            </a:r>
            <a:endParaRPr lang="en-US" sz="2400" baseline="30000" dirty="0">
              <a:latin typeface="Arial Nova"/>
              <a:ea typeface="+mn-lt"/>
              <a:cs typeface="+mn-lt"/>
            </a:endParaRPr>
          </a:p>
          <a:p>
            <a:pPr marL="285750" indent="-285750">
              <a:buFont typeface="Arial"/>
              <a:buChar char="•"/>
            </a:pPr>
            <a:endParaRPr lang="en-US" sz="2400" dirty="0">
              <a:latin typeface="Arial Nova"/>
              <a:cs typeface="Calibri" panose="020F0502020204030204"/>
            </a:endParaRPr>
          </a:p>
          <a:p>
            <a:pPr marL="285750" indent="-285750">
              <a:buFont typeface="Arial"/>
              <a:buChar char="•"/>
            </a:pPr>
            <a:r>
              <a:rPr lang="en-US" sz="2400" dirty="0">
                <a:latin typeface="Arial Nova"/>
                <a:cs typeface="Calibri" panose="020F0502020204030204"/>
              </a:rPr>
              <a:t>In the late 70's Oracle saw the potential and helped popularize SQL</a:t>
            </a:r>
          </a:p>
          <a:p>
            <a:pPr marL="742950" lvl="1" indent="-285750">
              <a:buFont typeface="Arial"/>
              <a:buChar char="•"/>
            </a:pPr>
            <a:r>
              <a:rPr lang="en-US" sz="2400" dirty="0">
                <a:latin typeface="Arial Nova"/>
                <a:cs typeface="Calibri" panose="020F0502020204030204"/>
              </a:rPr>
              <a:t>1979 – Oracle markets the first relational DB with SQL</a:t>
            </a:r>
          </a:p>
          <a:p>
            <a:pPr marL="742950" lvl="1" indent="-285750">
              <a:buFont typeface="Arial"/>
              <a:buChar char="•"/>
            </a:pPr>
            <a:endParaRPr lang="en-US" sz="2400" dirty="0">
              <a:latin typeface="Arial Nova"/>
              <a:cs typeface="Calibri" panose="020F0502020204030204"/>
            </a:endParaRPr>
          </a:p>
          <a:p>
            <a:pPr marL="285750" indent="-285750">
              <a:buFont typeface="Arial"/>
              <a:buChar char="•"/>
            </a:pPr>
            <a:r>
              <a:rPr lang="en-US" sz="2400" dirty="0">
                <a:latin typeface="Arial Nova"/>
                <a:cs typeface="Calibri" panose="020F0502020204030204"/>
              </a:rPr>
              <a:t>1986 – ANSI SQL released</a:t>
            </a:r>
          </a:p>
          <a:p>
            <a:pPr marL="742950" lvl="1" indent="-285750">
              <a:buFont typeface="Arial"/>
              <a:buChar char="•"/>
            </a:pPr>
            <a:r>
              <a:rPr lang="en-US" sz="2400" dirty="0">
                <a:latin typeface="Arial Nova"/>
                <a:cs typeface="Calibri" panose="020F0502020204030204"/>
              </a:rPr>
              <a:t>1989, 1992, 1999, 2003 – Major ANSI standard updates</a:t>
            </a:r>
          </a:p>
          <a:p>
            <a:pPr marL="742950" lvl="1" indent="-285750">
              <a:buFont typeface="Arial"/>
              <a:buChar char="•"/>
            </a:pPr>
            <a:r>
              <a:rPr lang="en-US" sz="2400" dirty="0">
                <a:latin typeface="Arial Nova"/>
                <a:cs typeface="Calibri" panose="020F0502020204030204"/>
              </a:rPr>
              <a:t>SQL 23 is the latest release</a:t>
            </a:r>
          </a:p>
          <a:p>
            <a:pPr marL="285750" indent="-285750">
              <a:buFont typeface="Arial"/>
              <a:buChar char="•"/>
            </a:pPr>
            <a:endParaRPr lang="en-US" sz="2400" b="1" dirty="0">
              <a:latin typeface="Arial Nova"/>
              <a:cs typeface="Calibri" panose="020F0502020204030204"/>
            </a:endParaRPr>
          </a:p>
        </p:txBody>
      </p:sp>
    </p:spTree>
    <p:extLst>
      <p:ext uri="{BB962C8B-B14F-4D97-AF65-F5344CB8AC3E}">
        <p14:creationId xmlns:p14="http://schemas.microsoft.com/office/powerpoint/2010/main" val="9826246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AD444F-352C-F1D5-A081-B18B40A92E0F}"/>
              </a:ext>
            </a:extLst>
          </p:cNvPr>
          <p:cNvSpPr>
            <a:spLocks noGrp="1"/>
          </p:cNvSpPr>
          <p:nvPr>
            <p:ph type="title"/>
          </p:nvPr>
        </p:nvSpPr>
        <p:spPr>
          <a:xfrm>
            <a:off x="475570" y="585202"/>
            <a:ext cx="5738408" cy="604872"/>
          </a:xfrm>
        </p:spPr>
        <p:txBody>
          <a:bodyPr>
            <a:normAutofit fontScale="90000"/>
          </a:bodyPr>
          <a:lstStyle/>
          <a:p>
            <a:r>
              <a:rPr lang="en-US" sz="3200" dirty="0"/>
              <a:t>The History of SQL Standards</a:t>
            </a:r>
          </a:p>
        </p:txBody>
      </p:sp>
      <p:sp>
        <p:nvSpPr>
          <p:cNvPr id="3" name="Slide Number Placeholder 2">
            <a:extLst>
              <a:ext uri="{FF2B5EF4-FFF2-40B4-BE49-F238E27FC236}">
                <a16:creationId xmlns:a16="http://schemas.microsoft.com/office/drawing/2014/main" id="{7DB03A2D-E126-EF14-3DE2-F04CC2EFF675}"/>
              </a:ext>
            </a:extLst>
          </p:cNvPr>
          <p:cNvSpPr>
            <a:spLocks noGrp="1"/>
          </p:cNvSpPr>
          <p:nvPr>
            <p:ph type="sldNum" sz="quarter" idx="12"/>
          </p:nvPr>
        </p:nvSpPr>
        <p:spPr/>
        <p:txBody>
          <a:bodyPr/>
          <a:lstStyle/>
          <a:p>
            <a:fld id="{3A98EE3D-8CD1-4C3F-BD1C-C98C9596463C}" type="slidenum">
              <a:rPr lang="en-US" smtClean="0"/>
              <a:t>11</a:t>
            </a:fld>
            <a:endParaRPr lang="en-US" dirty="0"/>
          </a:p>
        </p:txBody>
      </p:sp>
      <p:pic>
        <p:nvPicPr>
          <p:cNvPr id="2050" name="Picture 2" descr="The History of SQL Standards | LearnSQL.com">
            <a:extLst>
              <a:ext uri="{FF2B5EF4-FFF2-40B4-BE49-F238E27FC236}">
                <a16:creationId xmlns:a16="http://schemas.microsoft.com/office/drawing/2014/main" id="{53FA868A-52B1-B507-AF95-A1B73565FA0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804" t="18018" r="2753" b="4685"/>
          <a:stretch/>
        </p:blipFill>
        <p:spPr bwMode="auto">
          <a:xfrm>
            <a:off x="2204501" y="1396314"/>
            <a:ext cx="7772401" cy="530104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B685B13-0192-A917-5C3E-7A7247DF4E3E}"/>
              </a:ext>
            </a:extLst>
          </p:cNvPr>
          <p:cNvSpPr txBox="1"/>
          <p:nvPr/>
        </p:nvSpPr>
        <p:spPr>
          <a:xfrm>
            <a:off x="8649731" y="3656999"/>
            <a:ext cx="1223319" cy="369332"/>
          </a:xfrm>
          <a:prstGeom prst="rect">
            <a:avLst/>
          </a:prstGeom>
          <a:solidFill>
            <a:schemeClr val="bg1"/>
          </a:solidFill>
        </p:spPr>
        <p:txBody>
          <a:bodyPr wrap="square" rtlCol="0">
            <a:spAutoFit/>
          </a:bodyPr>
          <a:lstStyle/>
          <a:p>
            <a:r>
              <a:rPr lang="en-US" dirty="0"/>
              <a:t>SQL: 2023</a:t>
            </a:r>
          </a:p>
        </p:txBody>
      </p:sp>
      <p:sp>
        <p:nvSpPr>
          <p:cNvPr id="5" name="Left Brace 4">
            <a:extLst>
              <a:ext uri="{FF2B5EF4-FFF2-40B4-BE49-F238E27FC236}">
                <a16:creationId xmlns:a16="http://schemas.microsoft.com/office/drawing/2014/main" id="{739286DF-9E4F-8F33-FAB0-7A7C6DCE2080}"/>
              </a:ext>
            </a:extLst>
          </p:cNvPr>
          <p:cNvSpPr/>
          <p:nvPr/>
        </p:nvSpPr>
        <p:spPr>
          <a:xfrm>
            <a:off x="9974542" y="2736587"/>
            <a:ext cx="462830" cy="221015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TextBox 6">
            <a:extLst>
              <a:ext uri="{FF2B5EF4-FFF2-40B4-BE49-F238E27FC236}">
                <a16:creationId xmlns:a16="http://schemas.microsoft.com/office/drawing/2014/main" id="{84350525-6C86-29B9-7FF6-23FD3F285B05}"/>
              </a:ext>
            </a:extLst>
          </p:cNvPr>
          <p:cNvSpPr txBox="1"/>
          <p:nvPr/>
        </p:nvSpPr>
        <p:spPr>
          <a:xfrm>
            <a:off x="10227729" y="2779835"/>
            <a:ext cx="1786721" cy="212365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E0E0E"/>
                </a:solidFill>
                <a:effectLst/>
                <a:latin typeface=".SF NS"/>
              </a:rPr>
              <a:t>Introduces a variety of enhancements and modern features, such as a </a:t>
            </a:r>
            <a:r>
              <a:rPr lang="en-US" sz="1200" dirty="0">
                <a:solidFill>
                  <a:srgbClr val="0E0E0E"/>
                </a:solidFill>
                <a:effectLst/>
                <a:latin typeface=".AppleSystemUIFontMonospaced"/>
              </a:rPr>
              <a:t>JSON</a:t>
            </a:r>
            <a:r>
              <a:rPr lang="en-US" sz="1200" dirty="0">
                <a:solidFill>
                  <a:srgbClr val="0E0E0E"/>
                </a:solidFill>
                <a:effectLst/>
                <a:latin typeface=".SF NS"/>
              </a:rPr>
              <a:t> data type, also improves recursive query capabilities with </a:t>
            </a:r>
            <a:r>
              <a:rPr lang="en-US" sz="1200" dirty="0">
                <a:solidFill>
                  <a:srgbClr val="0E0E0E"/>
                </a:solidFill>
                <a:effectLst/>
                <a:latin typeface=".AppleSystemUIFontMonospaced"/>
              </a:rPr>
              <a:t>CYCLE</a:t>
            </a:r>
            <a:r>
              <a:rPr lang="en-US" sz="1200" dirty="0">
                <a:solidFill>
                  <a:srgbClr val="0E0E0E"/>
                </a:solidFill>
                <a:effectLst/>
                <a:latin typeface=".SF NS"/>
              </a:rPr>
              <a:t> clauses, and adds an </a:t>
            </a:r>
            <a:r>
              <a:rPr lang="en-US" sz="1200" dirty="0">
                <a:solidFill>
                  <a:srgbClr val="0E0E0E"/>
                </a:solidFill>
                <a:effectLst/>
                <a:latin typeface=".AppleSystemUIFontMonospaced"/>
              </a:rPr>
              <a:t>ANY_VALUE</a:t>
            </a:r>
            <a:r>
              <a:rPr lang="en-US" sz="1200" dirty="0">
                <a:solidFill>
                  <a:srgbClr val="0E0E0E"/>
                </a:solidFill>
                <a:effectLst/>
                <a:latin typeface=".SF NS"/>
              </a:rPr>
              <a:t> aggregate function, which simplifies complex analytical queries. </a:t>
            </a:r>
          </a:p>
        </p:txBody>
      </p:sp>
    </p:spTree>
    <p:extLst>
      <p:ext uri="{BB962C8B-B14F-4D97-AF65-F5344CB8AC3E}">
        <p14:creationId xmlns:p14="http://schemas.microsoft.com/office/powerpoint/2010/main" val="227464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par>
                                <p:cTn id="8" presetID="9"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dissolve">
                                      <p:cBhvr>
                                        <p:cTn id="10" dur="500"/>
                                        <p:tgtEl>
                                          <p:spTgt spid="5"/>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dissolve">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035DB5-832B-CC8A-1903-3177FA4643DC}"/>
              </a:ext>
            </a:extLst>
          </p:cNvPr>
          <p:cNvSpPr>
            <a:spLocks noGrp="1"/>
          </p:cNvSpPr>
          <p:nvPr>
            <p:ph type="title"/>
          </p:nvPr>
        </p:nvSpPr>
        <p:spPr>
          <a:xfrm>
            <a:off x="499694" y="630677"/>
            <a:ext cx="11029616" cy="539584"/>
          </a:xfrm>
        </p:spPr>
        <p:txBody>
          <a:bodyPr/>
          <a:lstStyle/>
          <a:p>
            <a:r>
              <a:rPr lang="en-US" b="1" dirty="0">
                <a:cs typeface="Calibri Light"/>
              </a:rPr>
              <a:t>Many Dialects of SQL</a:t>
            </a:r>
          </a:p>
        </p:txBody>
      </p:sp>
      <p:pic>
        <p:nvPicPr>
          <p:cNvPr id="3" name="Picture 3" descr="Logo, company name&#10;&#10;Description automatically generated">
            <a:extLst>
              <a:ext uri="{FF2B5EF4-FFF2-40B4-BE49-F238E27FC236}">
                <a16:creationId xmlns:a16="http://schemas.microsoft.com/office/drawing/2014/main" id="{D50DE538-4720-8987-4F00-C216AD8887B3}"/>
              </a:ext>
            </a:extLst>
          </p:cNvPr>
          <p:cNvPicPr>
            <a:picLocks noChangeAspect="1"/>
          </p:cNvPicPr>
          <p:nvPr/>
        </p:nvPicPr>
        <p:blipFill>
          <a:blip r:embed="rId2"/>
          <a:srcRect l="13069" t="13111" r="11931" b="11427"/>
          <a:stretch/>
        </p:blipFill>
        <p:spPr>
          <a:xfrm>
            <a:off x="2030100" y="1913896"/>
            <a:ext cx="1828800" cy="1840059"/>
          </a:xfrm>
          <a:prstGeom prst="rect">
            <a:avLst/>
          </a:prstGeom>
        </p:spPr>
      </p:pic>
      <p:pic>
        <p:nvPicPr>
          <p:cNvPr id="4" name="Picture 4" descr="Logo&#10;&#10;Description automatically generated">
            <a:extLst>
              <a:ext uri="{FF2B5EF4-FFF2-40B4-BE49-F238E27FC236}">
                <a16:creationId xmlns:a16="http://schemas.microsoft.com/office/drawing/2014/main" id="{72C715D4-C981-484F-3C40-05A30A46BB8C}"/>
              </a:ext>
            </a:extLst>
          </p:cNvPr>
          <p:cNvPicPr>
            <a:picLocks noChangeAspect="1"/>
          </p:cNvPicPr>
          <p:nvPr/>
        </p:nvPicPr>
        <p:blipFill>
          <a:blip r:embed="rId3"/>
          <a:srcRect l="11111" t="6048" r="6740" b="31903"/>
          <a:stretch/>
        </p:blipFill>
        <p:spPr>
          <a:xfrm>
            <a:off x="1044858" y="4683743"/>
            <a:ext cx="2253515" cy="1179027"/>
          </a:xfrm>
          <a:prstGeom prst="rect">
            <a:avLst/>
          </a:prstGeom>
        </p:spPr>
      </p:pic>
      <p:pic>
        <p:nvPicPr>
          <p:cNvPr id="5" name="Picture 5" descr="Logo&#10;&#10;Description automatically generated">
            <a:extLst>
              <a:ext uri="{FF2B5EF4-FFF2-40B4-BE49-F238E27FC236}">
                <a16:creationId xmlns:a16="http://schemas.microsoft.com/office/drawing/2014/main" id="{393DCE13-3D45-2622-4BBF-F14EE4BE588A}"/>
              </a:ext>
            </a:extLst>
          </p:cNvPr>
          <p:cNvPicPr>
            <a:picLocks noChangeAspect="1"/>
          </p:cNvPicPr>
          <p:nvPr/>
        </p:nvPicPr>
        <p:blipFill>
          <a:blip r:embed="rId4"/>
          <a:srcRect t="17264" b="17264"/>
          <a:stretch/>
        </p:blipFill>
        <p:spPr>
          <a:xfrm>
            <a:off x="8862310" y="1449005"/>
            <a:ext cx="2743200" cy="933015"/>
          </a:xfrm>
          <a:prstGeom prst="rect">
            <a:avLst/>
          </a:prstGeom>
        </p:spPr>
      </p:pic>
      <p:pic>
        <p:nvPicPr>
          <p:cNvPr id="6" name="Picture 6" descr="Logo&#10;&#10;Description automatically generated">
            <a:extLst>
              <a:ext uri="{FF2B5EF4-FFF2-40B4-BE49-F238E27FC236}">
                <a16:creationId xmlns:a16="http://schemas.microsoft.com/office/drawing/2014/main" id="{FC7B06DB-0743-D9E8-320C-16F25D34ACD0}"/>
              </a:ext>
            </a:extLst>
          </p:cNvPr>
          <p:cNvPicPr>
            <a:picLocks noChangeAspect="1"/>
          </p:cNvPicPr>
          <p:nvPr/>
        </p:nvPicPr>
        <p:blipFill>
          <a:blip r:embed="rId5"/>
          <a:stretch>
            <a:fillRect/>
          </a:stretch>
        </p:blipFill>
        <p:spPr>
          <a:xfrm>
            <a:off x="7984537" y="4644621"/>
            <a:ext cx="2743200" cy="1179027"/>
          </a:xfrm>
          <a:prstGeom prst="rect">
            <a:avLst/>
          </a:prstGeom>
        </p:spPr>
      </p:pic>
      <p:pic>
        <p:nvPicPr>
          <p:cNvPr id="1026" name="Picture 2" descr="The SQL Standard - ISO/IEC 9075:2023 ...">
            <a:extLst>
              <a:ext uri="{FF2B5EF4-FFF2-40B4-BE49-F238E27FC236}">
                <a16:creationId xmlns:a16="http://schemas.microsoft.com/office/drawing/2014/main" id="{A3A39ACD-ECB9-9B4B-50A5-741B75536F01}"/>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6740" t="8825" r="6740" b="10451"/>
          <a:stretch/>
        </p:blipFill>
        <p:spPr bwMode="auto">
          <a:xfrm>
            <a:off x="4664394" y="2833926"/>
            <a:ext cx="3977672" cy="142503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Teradata Pricing, Key Info, and FAQs">
            <a:extLst>
              <a:ext uri="{FF2B5EF4-FFF2-40B4-BE49-F238E27FC236}">
                <a16:creationId xmlns:a16="http://schemas.microsoft.com/office/drawing/2014/main" id="{9D393170-36BF-6B98-928A-D94D4CC32638}"/>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5642" t="38630" r="5975" b="35131"/>
          <a:stretch/>
        </p:blipFill>
        <p:spPr bwMode="auto">
          <a:xfrm>
            <a:off x="4759853" y="1348949"/>
            <a:ext cx="2884714" cy="653144"/>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6F867E5B-01DA-90EF-DED0-2016C704EFDE}"/>
              </a:ext>
            </a:extLst>
          </p:cNvPr>
          <p:cNvSpPr txBox="1"/>
          <p:nvPr/>
        </p:nvSpPr>
        <p:spPr>
          <a:xfrm>
            <a:off x="10433823" y="1404275"/>
            <a:ext cx="865548" cy="369332"/>
          </a:xfrm>
          <a:prstGeom prst="rect">
            <a:avLst/>
          </a:prstGeom>
          <a:noFill/>
        </p:spPr>
        <p:txBody>
          <a:bodyPr wrap="square" rtlCol="0">
            <a:spAutoFit/>
          </a:bodyPr>
          <a:lstStyle/>
          <a:p>
            <a:r>
              <a:rPr lang="en-US" dirty="0"/>
              <a:t>(T-SQL)</a:t>
            </a:r>
          </a:p>
        </p:txBody>
      </p:sp>
      <p:pic>
        <p:nvPicPr>
          <p:cNvPr id="1030" name="Picture 6" descr="Oracle Logo, symbol, meaning, history ...">
            <a:extLst>
              <a:ext uri="{FF2B5EF4-FFF2-40B4-BE49-F238E27FC236}">
                <a16:creationId xmlns:a16="http://schemas.microsoft.com/office/drawing/2014/main" id="{06AD5BAB-5E47-46A5-94D5-F43DF31CD9D3}"/>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33209" b="32295"/>
          <a:stretch/>
        </p:blipFill>
        <p:spPr bwMode="auto">
          <a:xfrm>
            <a:off x="4207464" y="4968347"/>
            <a:ext cx="3113314" cy="601424"/>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AB41F220-A232-21A1-F6DE-4FA234B9ADA1}"/>
              </a:ext>
            </a:extLst>
          </p:cNvPr>
          <p:cNvSpPr txBox="1"/>
          <p:nvPr/>
        </p:nvSpPr>
        <p:spPr>
          <a:xfrm>
            <a:off x="5334000" y="5627913"/>
            <a:ext cx="968829" cy="369332"/>
          </a:xfrm>
          <a:prstGeom prst="rect">
            <a:avLst/>
          </a:prstGeom>
          <a:noFill/>
        </p:spPr>
        <p:txBody>
          <a:bodyPr wrap="square" rtlCol="0">
            <a:spAutoFit/>
          </a:bodyPr>
          <a:lstStyle/>
          <a:p>
            <a:r>
              <a:rPr lang="en-US" dirty="0"/>
              <a:t>PL/SQL</a:t>
            </a:r>
          </a:p>
        </p:txBody>
      </p:sp>
      <p:sp>
        <p:nvSpPr>
          <p:cNvPr id="10" name="Oval 9">
            <a:extLst>
              <a:ext uri="{FF2B5EF4-FFF2-40B4-BE49-F238E27FC236}">
                <a16:creationId xmlns:a16="http://schemas.microsoft.com/office/drawing/2014/main" id="{46C05D62-3EBF-DC09-477B-73852812CF4E}"/>
              </a:ext>
            </a:extLst>
          </p:cNvPr>
          <p:cNvSpPr/>
          <p:nvPr/>
        </p:nvSpPr>
        <p:spPr>
          <a:xfrm>
            <a:off x="7611075" y="4127988"/>
            <a:ext cx="3616702" cy="2171700"/>
          </a:xfrm>
          <a:prstGeom prst="ellipse">
            <a:avLst/>
          </a:prstGeom>
          <a:solidFill>
            <a:srgbClr val="FFFF00">
              <a:alpha val="32577"/>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BC194E00-DAF6-BF69-30B1-AF9D79F6CC68}"/>
              </a:ext>
            </a:extLst>
          </p:cNvPr>
          <p:cNvSpPr txBox="1"/>
          <p:nvPr/>
        </p:nvSpPr>
        <p:spPr>
          <a:xfrm>
            <a:off x="4992941" y="2078938"/>
            <a:ext cx="2206118" cy="369332"/>
          </a:xfrm>
          <a:prstGeom prst="rect">
            <a:avLst/>
          </a:prstGeom>
          <a:noFill/>
        </p:spPr>
        <p:txBody>
          <a:bodyPr wrap="square" rtlCol="0">
            <a:spAutoFit/>
          </a:bodyPr>
          <a:lstStyle/>
          <a:p>
            <a:r>
              <a:rPr lang="en-US" dirty="0" err="1"/>
              <a:t>ClearScape</a:t>
            </a:r>
            <a:r>
              <a:rPr lang="en-US" dirty="0"/>
              <a:t> Analytics</a:t>
            </a:r>
          </a:p>
        </p:txBody>
      </p:sp>
    </p:spTree>
    <p:extLst>
      <p:ext uri="{BB962C8B-B14F-4D97-AF65-F5344CB8AC3E}">
        <p14:creationId xmlns:p14="http://schemas.microsoft.com/office/powerpoint/2010/main" val="54154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8DD669-22E5-1945-83C0-B6167B95AF32}"/>
              </a:ext>
            </a:extLst>
          </p:cNvPr>
          <p:cNvSpPr>
            <a:spLocks noGrp="1"/>
          </p:cNvSpPr>
          <p:nvPr>
            <p:ph type="title"/>
          </p:nvPr>
        </p:nvSpPr>
        <p:spPr/>
        <p:txBody>
          <a:bodyPr/>
          <a:lstStyle/>
          <a:p>
            <a:r>
              <a:rPr lang="en-US" dirty="0"/>
              <a:t>Popular Database Management Systems 2024</a:t>
            </a:r>
          </a:p>
        </p:txBody>
      </p:sp>
      <p:sp>
        <p:nvSpPr>
          <p:cNvPr id="4" name="TextBox 3">
            <a:extLst>
              <a:ext uri="{FF2B5EF4-FFF2-40B4-BE49-F238E27FC236}">
                <a16:creationId xmlns:a16="http://schemas.microsoft.com/office/drawing/2014/main" id="{C4DCE1D7-9677-F748-8CC0-E00139D5D3C9}"/>
              </a:ext>
            </a:extLst>
          </p:cNvPr>
          <p:cNvSpPr txBox="1"/>
          <p:nvPr/>
        </p:nvSpPr>
        <p:spPr>
          <a:xfrm>
            <a:off x="3539022" y="6155844"/>
            <a:ext cx="4010329" cy="369332"/>
          </a:xfrm>
          <a:prstGeom prst="rect">
            <a:avLst/>
          </a:prstGeom>
          <a:noFill/>
        </p:spPr>
        <p:txBody>
          <a:bodyPr wrap="none" rtlCol="0">
            <a:spAutoFit/>
          </a:bodyPr>
          <a:lstStyle/>
          <a:p>
            <a:r>
              <a:rPr lang="en-US" dirty="0">
                <a:hlinkClick r:id="rId2"/>
              </a:rPr>
              <a:t>Stack Overflow Developer Survey, 2024</a:t>
            </a:r>
            <a:endParaRPr lang="en-US" dirty="0"/>
          </a:p>
        </p:txBody>
      </p:sp>
      <p:pic>
        <p:nvPicPr>
          <p:cNvPr id="5" name="Picture 4">
            <a:extLst>
              <a:ext uri="{FF2B5EF4-FFF2-40B4-BE49-F238E27FC236}">
                <a16:creationId xmlns:a16="http://schemas.microsoft.com/office/drawing/2014/main" id="{3891F34D-0AE9-822D-AA62-07ED567B6848}"/>
              </a:ext>
            </a:extLst>
          </p:cNvPr>
          <p:cNvPicPr>
            <a:picLocks noChangeAspect="1"/>
          </p:cNvPicPr>
          <p:nvPr/>
        </p:nvPicPr>
        <p:blipFill>
          <a:blip r:embed="rId3"/>
          <a:srcRect l="-1383"/>
          <a:stretch/>
        </p:blipFill>
        <p:spPr>
          <a:xfrm>
            <a:off x="2456597" y="1590835"/>
            <a:ext cx="6175181" cy="4496173"/>
          </a:xfrm>
          <a:prstGeom prst="rect">
            <a:avLst/>
          </a:prstGeom>
        </p:spPr>
      </p:pic>
    </p:spTree>
    <p:extLst>
      <p:ext uri="{BB962C8B-B14F-4D97-AF65-F5344CB8AC3E}">
        <p14:creationId xmlns:p14="http://schemas.microsoft.com/office/powerpoint/2010/main" val="39812383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Information Structuring in Databases</a:t>
            </a:r>
          </a:p>
        </p:txBody>
      </p:sp>
      <p:sp>
        <p:nvSpPr>
          <p:cNvPr id="3" name="Content Placeholder 2"/>
          <p:cNvSpPr>
            <a:spLocks noGrp="1"/>
          </p:cNvSpPr>
          <p:nvPr>
            <p:ph idx="1"/>
          </p:nvPr>
        </p:nvSpPr>
        <p:spPr>
          <a:xfrm>
            <a:off x="581192" y="1451113"/>
            <a:ext cx="11029615" cy="4867800"/>
          </a:xfrm>
        </p:spPr>
        <p:txBody>
          <a:bodyPr>
            <a:normAutofit/>
          </a:bodyPr>
          <a:lstStyle/>
          <a:p>
            <a:r>
              <a:rPr lang="en-US" sz="2000" b="1" dirty="0"/>
              <a:t>Schema</a:t>
            </a:r>
            <a:r>
              <a:rPr lang="en-US" sz="2000" dirty="0"/>
              <a:t>: structure and organization of the database</a:t>
            </a:r>
          </a:p>
          <a:p>
            <a:r>
              <a:rPr lang="en-US" sz="2000" b="1" dirty="0"/>
              <a:t>Attribute</a:t>
            </a:r>
            <a:r>
              <a:rPr lang="en-US" sz="2000" dirty="0"/>
              <a:t>: relevant piece of information about the things of interest</a:t>
            </a:r>
          </a:p>
          <a:p>
            <a:r>
              <a:rPr lang="en-US" sz="2000" b="1" dirty="0"/>
              <a:t>Relationship</a:t>
            </a:r>
            <a:r>
              <a:rPr lang="en-US" sz="2000" dirty="0"/>
              <a:t>: connection between things of interest</a:t>
            </a:r>
          </a:p>
          <a:p>
            <a:r>
              <a:rPr lang="en-US" sz="2000" b="1" dirty="0"/>
              <a:t>Examples</a:t>
            </a:r>
            <a:r>
              <a:rPr lang="en-US" sz="2000" dirty="0"/>
              <a:t>:</a:t>
            </a:r>
          </a:p>
          <a:p>
            <a:pPr lvl="1"/>
            <a:r>
              <a:rPr lang="en-US" sz="1700" b="1" dirty="0"/>
              <a:t>Customer Database</a:t>
            </a:r>
            <a:r>
              <a:rPr lang="en-US" sz="1700" dirty="0"/>
              <a:t>: </a:t>
            </a:r>
          </a:p>
          <a:p>
            <a:pPr lvl="2"/>
            <a:r>
              <a:rPr lang="en-US" sz="1600" dirty="0"/>
              <a:t>Attributes: Name, address, phone, account balance, credit rating, credit card number.</a:t>
            </a:r>
          </a:p>
          <a:p>
            <a:pPr lvl="2"/>
            <a:r>
              <a:rPr lang="en-US" sz="1600" dirty="0"/>
              <a:t>Relationships: Purchase and payment details.</a:t>
            </a:r>
          </a:p>
          <a:p>
            <a:pPr lvl="1"/>
            <a:r>
              <a:rPr lang="en-US" sz="1700" b="1" dirty="0"/>
              <a:t>Student Database</a:t>
            </a:r>
            <a:r>
              <a:rPr lang="en-US" sz="1700" dirty="0"/>
              <a:t>: </a:t>
            </a:r>
          </a:p>
          <a:p>
            <a:pPr lvl="2"/>
            <a:r>
              <a:rPr lang="en-US" sz="1600" b="1" dirty="0"/>
              <a:t>Attributes</a:t>
            </a:r>
            <a:r>
              <a:rPr lang="en-US" sz="1600" dirty="0"/>
              <a:t>: Name, address, phone, total/completed hours, GPA, standing.</a:t>
            </a:r>
          </a:p>
          <a:p>
            <a:pPr lvl="2"/>
            <a:r>
              <a:rPr lang="en-US" sz="1600" b="1" dirty="0"/>
              <a:t>Relationships</a:t>
            </a:r>
            <a:r>
              <a:rPr lang="en-US" sz="1600" dirty="0"/>
              <a:t>: Courses, grades, library records, campus credit balance.</a:t>
            </a:r>
          </a:p>
        </p:txBody>
      </p:sp>
    </p:spTree>
    <p:extLst>
      <p:ext uri="{BB962C8B-B14F-4D97-AF65-F5344CB8AC3E}">
        <p14:creationId xmlns:p14="http://schemas.microsoft.com/office/powerpoint/2010/main" val="16134487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72EBA3-04F7-91D2-42BF-EDFB4B31DDBE}"/>
              </a:ext>
            </a:extLst>
          </p:cNvPr>
          <p:cNvSpPr>
            <a:spLocks noGrp="1"/>
          </p:cNvSpPr>
          <p:nvPr>
            <p:ph type="title"/>
          </p:nvPr>
        </p:nvSpPr>
        <p:spPr>
          <a:xfrm>
            <a:off x="581192" y="702156"/>
            <a:ext cx="6886408" cy="550174"/>
          </a:xfrm>
        </p:spPr>
        <p:txBody>
          <a:bodyPr/>
          <a:lstStyle/>
          <a:p>
            <a:r>
              <a:rPr lang="en-US" dirty="0"/>
              <a:t>Database Schema</a:t>
            </a:r>
          </a:p>
        </p:txBody>
      </p:sp>
      <p:sp>
        <p:nvSpPr>
          <p:cNvPr id="3" name="Content Placeholder 2">
            <a:extLst>
              <a:ext uri="{FF2B5EF4-FFF2-40B4-BE49-F238E27FC236}">
                <a16:creationId xmlns:a16="http://schemas.microsoft.com/office/drawing/2014/main" id="{41BFCF96-FC57-068A-509C-D86D4777323D}"/>
              </a:ext>
            </a:extLst>
          </p:cNvPr>
          <p:cNvSpPr>
            <a:spLocks noGrp="1"/>
          </p:cNvSpPr>
          <p:nvPr>
            <p:ph idx="1"/>
          </p:nvPr>
        </p:nvSpPr>
        <p:spPr>
          <a:xfrm>
            <a:off x="581192" y="1451114"/>
            <a:ext cx="4635577" cy="4280819"/>
          </a:xfrm>
        </p:spPr>
        <p:txBody>
          <a:bodyPr anchor="t">
            <a:normAutofit/>
          </a:bodyPr>
          <a:lstStyle/>
          <a:p>
            <a:r>
              <a:rPr lang="en-US" dirty="0"/>
              <a:t>The following is </a:t>
            </a:r>
            <a:r>
              <a:rPr lang="en-US" b="1" dirty="0"/>
              <a:t>Entity-Relationship Diagram (ERD) </a:t>
            </a:r>
            <a:r>
              <a:rPr lang="en-US" dirty="0"/>
              <a:t>and is used to summarize database schemas that create </a:t>
            </a:r>
            <a:r>
              <a:rPr lang="en-US" b="1" dirty="0"/>
              <a:t>Data Models</a:t>
            </a:r>
            <a:r>
              <a:rPr lang="en-US" dirty="0"/>
              <a:t>. </a:t>
            </a:r>
          </a:p>
          <a:p>
            <a:r>
              <a:rPr lang="en-US" dirty="0"/>
              <a:t>This example represents a music store with key entities: </a:t>
            </a:r>
          </a:p>
          <a:p>
            <a:pPr lvl="1"/>
            <a:r>
              <a:rPr lang="en-US" dirty="0"/>
              <a:t>Customer, </a:t>
            </a:r>
          </a:p>
          <a:p>
            <a:pPr lvl="1"/>
            <a:r>
              <a:rPr lang="en-US" dirty="0"/>
              <a:t>Invoice,</a:t>
            </a:r>
          </a:p>
          <a:p>
            <a:pPr lvl="1"/>
            <a:r>
              <a:rPr lang="en-US" dirty="0"/>
              <a:t> </a:t>
            </a:r>
            <a:r>
              <a:rPr lang="en-US" dirty="0" err="1"/>
              <a:t>InvoiceLine</a:t>
            </a:r>
            <a:r>
              <a:rPr lang="en-US" dirty="0"/>
              <a:t>, </a:t>
            </a:r>
          </a:p>
          <a:p>
            <a:pPr lvl="1"/>
            <a:r>
              <a:rPr lang="en-US" dirty="0"/>
              <a:t>Track, </a:t>
            </a:r>
          </a:p>
          <a:p>
            <a:pPr lvl="1"/>
            <a:r>
              <a:rPr lang="en-US" dirty="0"/>
              <a:t>Album, </a:t>
            </a:r>
          </a:p>
          <a:p>
            <a:pPr lvl="1"/>
            <a:r>
              <a:rPr lang="en-US" dirty="0"/>
              <a:t>Artist,</a:t>
            </a:r>
          </a:p>
          <a:p>
            <a:pPr lvl="1"/>
            <a:r>
              <a:rPr lang="en-US" dirty="0"/>
              <a:t>Etc.</a:t>
            </a:r>
          </a:p>
        </p:txBody>
      </p:sp>
      <p:sp>
        <p:nvSpPr>
          <p:cNvPr id="4" name="Slide Number Placeholder 3">
            <a:extLst>
              <a:ext uri="{FF2B5EF4-FFF2-40B4-BE49-F238E27FC236}">
                <a16:creationId xmlns:a16="http://schemas.microsoft.com/office/drawing/2014/main" id="{4F65BE2D-0CC5-0BDD-B50B-BBDB75542994}"/>
              </a:ext>
            </a:extLst>
          </p:cNvPr>
          <p:cNvSpPr>
            <a:spLocks noGrp="1"/>
          </p:cNvSpPr>
          <p:nvPr>
            <p:ph type="sldNum" sz="quarter" idx="12"/>
          </p:nvPr>
        </p:nvSpPr>
        <p:spPr/>
        <p:txBody>
          <a:bodyPr/>
          <a:lstStyle/>
          <a:p>
            <a:fld id="{3A98EE3D-8CD1-4C3F-BD1C-C98C9596463C}" type="slidenum">
              <a:rPr lang="en-US" smtClean="0"/>
              <a:t>15</a:t>
            </a:fld>
            <a:endParaRPr lang="en-US" dirty="0"/>
          </a:p>
        </p:txBody>
      </p:sp>
      <p:pic>
        <p:nvPicPr>
          <p:cNvPr id="5" name="Picture 4">
            <a:extLst>
              <a:ext uri="{FF2B5EF4-FFF2-40B4-BE49-F238E27FC236}">
                <a16:creationId xmlns:a16="http://schemas.microsoft.com/office/drawing/2014/main" id="{C2FEBAA5-BA05-37D6-77B6-F75BD6AD47A6}"/>
              </a:ext>
            </a:extLst>
          </p:cNvPr>
          <p:cNvPicPr>
            <a:picLocks noChangeAspect="1"/>
          </p:cNvPicPr>
          <p:nvPr/>
        </p:nvPicPr>
        <p:blipFill>
          <a:blip r:embed="rId2"/>
          <a:stretch>
            <a:fillRect/>
          </a:stretch>
        </p:blipFill>
        <p:spPr>
          <a:xfrm>
            <a:off x="5418025" y="636197"/>
            <a:ext cx="5354583" cy="5406887"/>
          </a:xfrm>
          <a:prstGeom prst="rect">
            <a:avLst/>
          </a:prstGeom>
        </p:spPr>
      </p:pic>
    </p:spTree>
    <p:extLst>
      <p:ext uri="{BB962C8B-B14F-4D97-AF65-F5344CB8AC3E}">
        <p14:creationId xmlns:p14="http://schemas.microsoft.com/office/powerpoint/2010/main" val="7597654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953754-F927-3F14-2B76-CC295551656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029037A-019F-8114-6B73-0714F32A2E1A}"/>
              </a:ext>
            </a:extLst>
          </p:cNvPr>
          <p:cNvSpPr>
            <a:spLocks noGrp="1"/>
          </p:cNvSpPr>
          <p:nvPr>
            <p:ph type="title" idx="4294967295"/>
          </p:nvPr>
        </p:nvSpPr>
        <p:spPr>
          <a:xfrm>
            <a:off x="413868" y="539041"/>
            <a:ext cx="5347065" cy="652658"/>
          </a:xfrm>
        </p:spPr>
        <p:txBody>
          <a:bodyPr/>
          <a:lstStyle/>
          <a:p>
            <a:r>
              <a:rPr lang="en-US" dirty="0"/>
              <a:t>Primary Keys</a:t>
            </a:r>
          </a:p>
        </p:txBody>
      </p:sp>
      <p:sp>
        <p:nvSpPr>
          <p:cNvPr id="3" name="Content Placeholder 2">
            <a:extLst>
              <a:ext uri="{FF2B5EF4-FFF2-40B4-BE49-F238E27FC236}">
                <a16:creationId xmlns:a16="http://schemas.microsoft.com/office/drawing/2014/main" id="{49426B0D-370A-809C-B1B6-88856A6CFE5F}"/>
              </a:ext>
            </a:extLst>
          </p:cNvPr>
          <p:cNvSpPr>
            <a:spLocks noGrp="1"/>
          </p:cNvSpPr>
          <p:nvPr>
            <p:ph sz="half" idx="4294967295"/>
          </p:nvPr>
        </p:nvSpPr>
        <p:spPr>
          <a:xfrm>
            <a:off x="413868" y="1529585"/>
            <a:ext cx="4938713" cy="4022725"/>
          </a:xfrm>
        </p:spPr>
        <p:txBody>
          <a:bodyPr>
            <a:noAutofit/>
          </a:bodyPr>
          <a:lstStyle/>
          <a:p>
            <a:r>
              <a:rPr lang="en-US" sz="1800" dirty="0"/>
              <a:t>Database rows (see </a:t>
            </a:r>
            <a:r>
              <a:rPr lang="en-US" sz="1800" b="1" dirty="0"/>
              <a:t>Invoice</a:t>
            </a:r>
            <a:r>
              <a:rPr lang="en-US" sz="1800" dirty="0"/>
              <a:t> Table to the right)</a:t>
            </a:r>
          </a:p>
          <a:p>
            <a:pPr lvl="1"/>
            <a:r>
              <a:rPr lang="en-US" sz="1600" dirty="0"/>
              <a:t>Contain information about instance </a:t>
            </a:r>
            <a:r>
              <a:rPr lang="en-US" sz="1600" b="1" dirty="0"/>
              <a:t>Invoice</a:t>
            </a:r>
            <a:r>
              <a:rPr lang="en-US" sz="1600" dirty="0"/>
              <a:t> (</a:t>
            </a:r>
            <a:r>
              <a:rPr lang="en-US" sz="1600" dirty="0" err="1"/>
              <a:t>CustomerID</a:t>
            </a:r>
            <a:r>
              <a:rPr lang="en-US" sz="1600" dirty="0"/>
              <a:t>, </a:t>
            </a:r>
            <a:r>
              <a:rPr lang="en-US" sz="1600" dirty="0" err="1"/>
              <a:t>InvoiceDate</a:t>
            </a:r>
            <a:r>
              <a:rPr lang="en-US" sz="1600" dirty="0"/>
              <a:t>, </a:t>
            </a:r>
            <a:r>
              <a:rPr lang="en-US" sz="1600" dirty="0" err="1"/>
              <a:t>BillingAddress</a:t>
            </a:r>
            <a:r>
              <a:rPr lang="en-US" sz="1600" dirty="0"/>
              <a:t>, etc.)</a:t>
            </a:r>
          </a:p>
          <a:p>
            <a:pPr lvl="1"/>
            <a:r>
              <a:rPr lang="en-US" sz="1600" dirty="0"/>
              <a:t>Each </a:t>
            </a:r>
            <a:r>
              <a:rPr lang="en-US" sz="1600" b="1" dirty="0"/>
              <a:t>Invoice</a:t>
            </a:r>
            <a:r>
              <a:rPr lang="en-US" sz="1600" dirty="0"/>
              <a:t> is represented by exactly 1 row</a:t>
            </a:r>
          </a:p>
          <a:p>
            <a:pPr lvl="1"/>
            <a:r>
              <a:rPr lang="en-US" sz="1600" b="1" dirty="0"/>
              <a:t>Primary Key</a:t>
            </a:r>
            <a:r>
              <a:rPr lang="en-US" sz="1600" dirty="0"/>
              <a:t>: the key chosen as the attribute to uniquely define a row</a:t>
            </a:r>
          </a:p>
          <a:p>
            <a:pPr lvl="1"/>
            <a:r>
              <a:rPr lang="en-US" sz="1600" dirty="0"/>
              <a:t>Rows have identifiers to ensure that:</a:t>
            </a:r>
          </a:p>
          <a:p>
            <a:pPr lvl="2"/>
            <a:r>
              <a:rPr lang="en-US" sz="1200" dirty="0"/>
              <a:t>Data for each Invoice exists on only 1 row of the relation</a:t>
            </a:r>
          </a:p>
          <a:p>
            <a:pPr lvl="2"/>
            <a:r>
              <a:rPr lang="en-US" sz="1200" dirty="0"/>
              <a:t>Each row contains only data for 1 Invoice</a:t>
            </a:r>
          </a:p>
          <a:p>
            <a:pPr lvl="2"/>
            <a:r>
              <a:rPr lang="en-US" sz="1200" b="1" dirty="0" err="1"/>
              <a:t>InvoiceID</a:t>
            </a:r>
            <a:r>
              <a:rPr lang="en-US" sz="1200" b="1" dirty="0"/>
              <a:t> fills this role, thus each value of </a:t>
            </a:r>
            <a:r>
              <a:rPr lang="en-US" sz="1200" b="1" dirty="0" err="1"/>
              <a:t>InvoiceID</a:t>
            </a:r>
            <a:r>
              <a:rPr lang="en-US" sz="1200" b="1" dirty="0"/>
              <a:t> must be unique</a:t>
            </a:r>
          </a:p>
        </p:txBody>
      </p:sp>
      <p:pic>
        <p:nvPicPr>
          <p:cNvPr id="4" name="Picture 3">
            <a:extLst>
              <a:ext uri="{FF2B5EF4-FFF2-40B4-BE49-F238E27FC236}">
                <a16:creationId xmlns:a16="http://schemas.microsoft.com/office/drawing/2014/main" id="{01BEC083-3C97-30BE-0DB1-E0E1F105BE10}"/>
              </a:ext>
            </a:extLst>
          </p:cNvPr>
          <p:cNvPicPr>
            <a:picLocks noChangeAspect="1"/>
          </p:cNvPicPr>
          <p:nvPr/>
        </p:nvPicPr>
        <p:blipFill>
          <a:blip r:embed="rId2"/>
          <a:stretch>
            <a:fillRect/>
          </a:stretch>
        </p:blipFill>
        <p:spPr>
          <a:xfrm>
            <a:off x="6126632" y="1529585"/>
            <a:ext cx="5651500" cy="3454400"/>
          </a:xfrm>
          <a:prstGeom prst="rect">
            <a:avLst/>
          </a:prstGeom>
        </p:spPr>
      </p:pic>
      <p:sp>
        <p:nvSpPr>
          <p:cNvPr id="7" name="Rectangle 6">
            <a:extLst>
              <a:ext uri="{FF2B5EF4-FFF2-40B4-BE49-F238E27FC236}">
                <a16:creationId xmlns:a16="http://schemas.microsoft.com/office/drawing/2014/main" id="{4434E9F3-B5F4-D2FA-CC1E-4E409774D496}"/>
              </a:ext>
            </a:extLst>
          </p:cNvPr>
          <p:cNvSpPr/>
          <p:nvPr/>
        </p:nvSpPr>
        <p:spPr>
          <a:xfrm>
            <a:off x="6467707" y="3111190"/>
            <a:ext cx="1349298" cy="1872795"/>
          </a:xfrm>
          <a:prstGeom prst="rect">
            <a:avLst/>
          </a:prstGeom>
          <a:solidFill>
            <a:srgbClr val="FFFF00">
              <a:alpha val="27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93380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5D4F92-44E9-A5E1-82FB-F96ED3EAC32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DE73FE1-AD73-64F0-1193-013ADC29900B}"/>
              </a:ext>
            </a:extLst>
          </p:cNvPr>
          <p:cNvSpPr>
            <a:spLocks noGrp="1"/>
          </p:cNvSpPr>
          <p:nvPr>
            <p:ph type="title" idx="4294967295"/>
          </p:nvPr>
        </p:nvSpPr>
        <p:spPr>
          <a:xfrm>
            <a:off x="454320" y="545691"/>
            <a:ext cx="3693136" cy="642256"/>
          </a:xfrm>
        </p:spPr>
        <p:txBody>
          <a:bodyPr>
            <a:normAutofit/>
          </a:bodyPr>
          <a:lstStyle/>
          <a:p>
            <a:r>
              <a:rPr lang="en-US" dirty="0"/>
              <a:t>Foreign Keys</a:t>
            </a:r>
          </a:p>
        </p:txBody>
      </p:sp>
      <p:sp>
        <p:nvSpPr>
          <p:cNvPr id="3" name="Content Placeholder 2">
            <a:extLst>
              <a:ext uri="{FF2B5EF4-FFF2-40B4-BE49-F238E27FC236}">
                <a16:creationId xmlns:a16="http://schemas.microsoft.com/office/drawing/2014/main" id="{ED7F5C55-9F70-0292-E302-9586201BD3A5}"/>
              </a:ext>
            </a:extLst>
          </p:cNvPr>
          <p:cNvSpPr>
            <a:spLocks noGrp="1"/>
          </p:cNvSpPr>
          <p:nvPr>
            <p:ph sz="half" idx="4294967295"/>
          </p:nvPr>
        </p:nvSpPr>
        <p:spPr>
          <a:xfrm>
            <a:off x="265471" y="1774370"/>
            <a:ext cx="4855169" cy="4537939"/>
          </a:xfrm>
        </p:spPr>
        <p:txBody>
          <a:bodyPr vert="horz" lIns="0" tIns="45720" rIns="0" bIns="45720" rtlCol="0" anchor="t">
            <a:normAutofit/>
          </a:bodyPr>
          <a:lstStyle/>
          <a:p>
            <a:r>
              <a:rPr lang="en-US" sz="1800" dirty="0"/>
              <a:t>Notice that </a:t>
            </a:r>
            <a:r>
              <a:rPr lang="en-US" sz="1800" dirty="0" err="1"/>
              <a:t>CustomerID</a:t>
            </a:r>
            <a:r>
              <a:rPr lang="en-US" sz="1800" dirty="0"/>
              <a:t> exists in more than 1 one relation</a:t>
            </a:r>
          </a:p>
          <a:p>
            <a:r>
              <a:rPr lang="en-US" sz="1800" dirty="0"/>
              <a:t>Foreign keys:</a:t>
            </a:r>
          </a:p>
          <a:p>
            <a:pPr marL="383540" lvl="1"/>
            <a:r>
              <a:rPr lang="en-US" sz="1600" dirty="0"/>
              <a:t>A primary key attribute from one relation that exists in another relation (can also be the same relation)</a:t>
            </a:r>
            <a:endParaRPr lang="en-US" sz="1600" dirty="0">
              <a:cs typeface="Calibri" panose="020F0502020204030204"/>
            </a:endParaRPr>
          </a:p>
          <a:p>
            <a:pPr marL="383540" lvl="1"/>
            <a:r>
              <a:rPr lang="en-US" sz="1600" dirty="0"/>
              <a:t>Used to define connections (</a:t>
            </a:r>
            <a:r>
              <a:rPr lang="en-US" sz="1600" i="1" dirty="0"/>
              <a:t>relationships</a:t>
            </a:r>
            <a:r>
              <a:rPr lang="en-US" sz="1600" dirty="0"/>
              <a:t>) between two entities (tables)</a:t>
            </a:r>
            <a:endParaRPr lang="en-US" sz="1600" dirty="0">
              <a:cs typeface="Calibri" panose="020F0502020204030204"/>
            </a:endParaRPr>
          </a:p>
          <a:p>
            <a:pPr marL="0" indent="0">
              <a:buNone/>
            </a:pPr>
            <a:endParaRPr lang="en-US" sz="1800" dirty="0">
              <a:cs typeface="Calibri" panose="020F0502020204030204"/>
            </a:endParaRPr>
          </a:p>
        </p:txBody>
      </p:sp>
      <p:pic>
        <p:nvPicPr>
          <p:cNvPr id="7" name="Picture 6">
            <a:extLst>
              <a:ext uri="{FF2B5EF4-FFF2-40B4-BE49-F238E27FC236}">
                <a16:creationId xmlns:a16="http://schemas.microsoft.com/office/drawing/2014/main" id="{13F06F04-66AE-C494-3DE8-3F6CEBD72E0F}"/>
              </a:ext>
            </a:extLst>
          </p:cNvPr>
          <p:cNvPicPr>
            <a:picLocks noChangeAspect="1"/>
          </p:cNvPicPr>
          <p:nvPr/>
        </p:nvPicPr>
        <p:blipFill>
          <a:blip r:embed="rId2"/>
          <a:srcRect t="4209"/>
          <a:stretch/>
        </p:blipFill>
        <p:spPr>
          <a:xfrm>
            <a:off x="5770221" y="1382750"/>
            <a:ext cx="5651500" cy="3308993"/>
          </a:xfrm>
          <a:prstGeom prst="rect">
            <a:avLst/>
          </a:prstGeom>
        </p:spPr>
      </p:pic>
      <p:sp>
        <p:nvSpPr>
          <p:cNvPr id="4" name="TextBox 3">
            <a:extLst>
              <a:ext uri="{FF2B5EF4-FFF2-40B4-BE49-F238E27FC236}">
                <a16:creationId xmlns:a16="http://schemas.microsoft.com/office/drawing/2014/main" id="{C27A2BC5-7C5C-1F38-5F85-2EB632AC7F97}"/>
              </a:ext>
            </a:extLst>
          </p:cNvPr>
          <p:cNvSpPr txBox="1"/>
          <p:nvPr/>
        </p:nvSpPr>
        <p:spPr>
          <a:xfrm>
            <a:off x="5770220" y="1717030"/>
            <a:ext cx="1445313" cy="369332"/>
          </a:xfrm>
          <a:prstGeom prst="rect">
            <a:avLst/>
          </a:prstGeom>
          <a:noFill/>
        </p:spPr>
        <p:txBody>
          <a:bodyPr wrap="square" rtlCol="0">
            <a:spAutoFit/>
          </a:bodyPr>
          <a:lstStyle/>
          <a:p>
            <a:pPr algn="ctr"/>
            <a:r>
              <a:rPr lang="en-US" dirty="0"/>
              <a:t>Primary Keys</a:t>
            </a:r>
          </a:p>
        </p:txBody>
      </p:sp>
      <p:cxnSp>
        <p:nvCxnSpPr>
          <p:cNvPr id="8" name="Straight Arrow Connector 7">
            <a:extLst>
              <a:ext uri="{FF2B5EF4-FFF2-40B4-BE49-F238E27FC236}">
                <a16:creationId xmlns:a16="http://schemas.microsoft.com/office/drawing/2014/main" id="{0D348D69-1B60-8DC8-B331-8801C19DF104}"/>
              </a:ext>
            </a:extLst>
          </p:cNvPr>
          <p:cNvCxnSpPr>
            <a:cxnSpLocks/>
          </p:cNvCxnSpPr>
          <p:nvPr/>
        </p:nvCxnSpPr>
        <p:spPr>
          <a:xfrm>
            <a:off x="6510947" y="2086362"/>
            <a:ext cx="0" cy="102217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20025835-7F57-277D-043A-79CD5E89C494}"/>
              </a:ext>
            </a:extLst>
          </p:cNvPr>
          <p:cNvSpPr txBox="1"/>
          <p:nvPr/>
        </p:nvSpPr>
        <p:spPr>
          <a:xfrm>
            <a:off x="4329181" y="4532249"/>
            <a:ext cx="1312817" cy="369332"/>
          </a:xfrm>
          <a:prstGeom prst="rect">
            <a:avLst/>
          </a:prstGeom>
          <a:noFill/>
        </p:spPr>
        <p:txBody>
          <a:bodyPr wrap="square" rtlCol="0">
            <a:spAutoFit/>
          </a:bodyPr>
          <a:lstStyle/>
          <a:p>
            <a:r>
              <a:rPr lang="en-US" dirty="0"/>
              <a:t>Foreign Key</a:t>
            </a:r>
          </a:p>
        </p:txBody>
      </p:sp>
      <p:cxnSp>
        <p:nvCxnSpPr>
          <p:cNvPr id="12" name="Straight Arrow Connector 11">
            <a:extLst>
              <a:ext uri="{FF2B5EF4-FFF2-40B4-BE49-F238E27FC236}">
                <a16:creationId xmlns:a16="http://schemas.microsoft.com/office/drawing/2014/main" id="{3C732CE1-7021-6D7D-9EF4-7DAABF046480}"/>
              </a:ext>
            </a:extLst>
          </p:cNvPr>
          <p:cNvCxnSpPr>
            <a:cxnSpLocks/>
          </p:cNvCxnSpPr>
          <p:nvPr/>
        </p:nvCxnSpPr>
        <p:spPr>
          <a:xfrm flipV="1">
            <a:off x="5109489" y="3359382"/>
            <a:ext cx="1065019" cy="113141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369E3219-3335-BD51-CD36-5446D3ACC534}"/>
              </a:ext>
            </a:extLst>
          </p:cNvPr>
          <p:cNvCxnSpPr>
            <a:cxnSpLocks/>
          </p:cNvCxnSpPr>
          <p:nvPr/>
        </p:nvCxnSpPr>
        <p:spPr>
          <a:xfrm>
            <a:off x="7215534" y="1871852"/>
            <a:ext cx="791042"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9E15B4C4-A212-4EAF-90F4-4763D210BA30}"/>
              </a:ext>
            </a:extLst>
          </p:cNvPr>
          <p:cNvSpPr txBox="1"/>
          <p:nvPr/>
        </p:nvSpPr>
        <p:spPr>
          <a:xfrm>
            <a:off x="7828156" y="4371278"/>
            <a:ext cx="1237785" cy="646771"/>
          </a:xfrm>
          <a:prstGeom prst="rect">
            <a:avLst/>
          </a:prstGeom>
          <a:solidFill>
            <a:schemeClr val="bg1"/>
          </a:solidFill>
        </p:spPr>
        <p:txBody>
          <a:bodyPr wrap="square" rtlCol="0">
            <a:spAutoFit/>
          </a:bodyPr>
          <a:lstStyle/>
          <a:p>
            <a:endParaRPr lang="en-US" dirty="0"/>
          </a:p>
        </p:txBody>
      </p:sp>
      <p:sp>
        <p:nvSpPr>
          <p:cNvPr id="19" name="Rectangle 18">
            <a:extLst>
              <a:ext uri="{FF2B5EF4-FFF2-40B4-BE49-F238E27FC236}">
                <a16:creationId xmlns:a16="http://schemas.microsoft.com/office/drawing/2014/main" id="{4D5FCF34-877C-9772-06B5-63F642B3DB5D}"/>
              </a:ext>
            </a:extLst>
          </p:cNvPr>
          <p:cNvSpPr/>
          <p:nvPr/>
        </p:nvSpPr>
        <p:spPr>
          <a:xfrm>
            <a:off x="6174508" y="3300759"/>
            <a:ext cx="951121" cy="136680"/>
          </a:xfrm>
          <a:prstGeom prst="rect">
            <a:avLst/>
          </a:prstGeom>
          <a:solidFill>
            <a:srgbClr val="FFFF00">
              <a:alpha val="36077"/>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993184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High-level Database Application Architecture</a:t>
            </a:r>
          </a:p>
        </p:txBody>
      </p:sp>
      <p:pic>
        <p:nvPicPr>
          <p:cNvPr id="4" name="Content Placeholder 3"/>
          <p:cNvPicPr>
            <a:picLocks noGrp="1" noChangeAspect="1"/>
          </p:cNvPicPr>
          <p:nvPr>
            <p:ph idx="1"/>
          </p:nvPr>
        </p:nvPicPr>
        <p:blipFill>
          <a:blip r:embed="rId2"/>
          <a:stretch>
            <a:fillRect/>
          </a:stretch>
        </p:blipFill>
        <p:spPr>
          <a:xfrm>
            <a:off x="1096963" y="2527552"/>
            <a:ext cx="10058400" cy="2660146"/>
          </a:xfrm>
          <a:prstGeom prst="rect">
            <a:avLst/>
          </a:prstGeom>
        </p:spPr>
      </p:pic>
    </p:spTree>
    <p:extLst>
      <p:ext uri="{BB962C8B-B14F-4D97-AF65-F5344CB8AC3E}">
        <p14:creationId xmlns:p14="http://schemas.microsoft.com/office/powerpoint/2010/main" val="18449086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A6933A-CDCC-3AD1-6568-D148BB7AE652}"/>
              </a:ext>
            </a:extLst>
          </p:cNvPr>
          <p:cNvSpPr>
            <a:spLocks noGrp="1"/>
          </p:cNvSpPr>
          <p:nvPr>
            <p:ph type="title"/>
          </p:nvPr>
        </p:nvSpPr>
        <p:spPr/>
        <p:txBody>
          <a:bodyPr/>
          <a:lstStyle/>
          <a:p>
            <a:r>
              <a:rPr lang="en-US" b="1" dirty="0">
                <a:latin typeface="Arial Nova"/>
                <a:cs typeface="Calibri Light"/>
              </a:rPr>
              <a:t>What is a Query?</a:t>
            </a:r>
            <a:endParaRPr lang="en-US" b="1">
              <a:latin typeface="Arial Nova"/>
            </a:endParaRPr>
          </a:p>
        </p:txBody>
      </p:sp>
      <p:pic>
        <p:nvPicPr>
          <p:cNvPr id="4" name="Picture 4" descr="Graphical user interface, text, application, chat or text message&#10;&#10;Description automatically generated">
            <a:extLst>
              <a:ext uri="{FF2B5EF4-FFF2-40B4-BE49-F238E27FC236}">
                <a16:creationId xmlns:a16="http://schemas.microsoft.com/office/drawing/2014/main" id="{B877418A-8D15-BA12-C01A-A33D7B98FC71}"/>
              </a:ext>
            </a:extLst>
          </p:cNvPr>
          <p:cNvPicPr>
            <a:picLocks noChangeAspect="1"/>
          </p:cNvPicPr>
          <p:nvPr/>
        </p:nvPicPr>
        <p:blipFill>
          <a:blip r:embed="rId2"/>
          <a:stretch>
            <a:fillRect/>
          </a:stretch>
        </p:blipFill>
        <p:spPr>
          <a:xfrm>
            <a:off x="581192" y="1772531"/>
            <a:ext cx="11183832" cy="2458276"/>
          </a:xfrm>
          <a:prstGeom prst="rect">
            <a:avLst/>
          </a:prstGeom>
        </p:spPr>
      </p:pic>
      <p:sp>
        <p:nvSpPr>
          <p:cNvPr id="5" name="TextBox 4">
            <a:extLst>
              <a:ext uri="{FF2B5EF4-FFF2-40B4-BE49-F238E27FC236}">
                <a16:creationId xmlns:a16="http://schemas.microsoft.com/office/drawing/2014/main" id="{ACEB5AC3-5949-C022-17FE-94430345F69F}"/>
              </a:ext>
            </a:extLst>
          </p:cNvPr>
          <p:cNvSpPr txBox="1"/>
          <p:nvPr/>
        </p:nvSpPr>
        <p:spPr>
          <a:xfrm>
            <a:off x="925890" y="4679042"/>
            <a:ext cx="10483638"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dirty="0">
                <a:latin typeface="Arial Nova"/>
                <a:cs typeface="Calibri"/>
              </a:rPr>
              <a:t>CRUD operations: </a:t>
            </a:r>
            <a:r>
              <a:rPr lang="en-US" sz="2800" b="1" i="1" u="sng" dirty="0">
                <a:latin typeface="Arial Nova"/>
                <a:ea typeface="+mn-lt"/>
                <a:cs typeface="+mn-lt"/>
              </a:rPr>
              <a:t>C</a:t>
            </a:r>
            <a:r>
              <a:rPr lang="en-US" sz="2800" b="1" i="1" dirty="0">
                <a:latin typeface="Arial Nova"/>
                <a:ea typeface="+mn-lt"/>
                <a:cs typeface="+mn-lt"/>
              </a:rPr>
              <a:t>reate, </a:t>
            </a:r>
            <a:r>
              <a:rPr lang="en-US" sz="2800" b="1" i="1" u="sng" dirty="0">
                <a:latin typeface="Arial Nova"/>
                <a:ea typeface="+mn-lt"/>
                <a:cs typeface="+mn-lt"/>
              </a:rPr>
              <a:t>R</a:t>
            </a:r>
            <a:r>
              <a:rPr lang="en-US" sz="2800" b="1" i="1" dirty="0">
                <a:latin typeface="Arial Nova"/>
                <a:ea typeface="+mn-lt"/>
                <a:cs typeface="+mn-lt"/>
              </a:rPr>
              <a:t>ead, </a:t>
            </a:r>
            <a:r>
              <a:rPr lang="en-US" sz="2800" b="1" i="1" u="sng" dirty="0">
                <a:latin typeface="Arial Nova"/>
                <a:ea typeface="+mn-lt"/>
                <a:cs typeface="+mn-lt"/>
              </a:rPr>
              <a:t>U</a:t>
            </a:r>
            <a:r>
              <a:rPr lang="en-US" sz="2800" b="1" i="1" dirty="0">
                <a:latin typeface="Arial Nova"/>
                <a:ea typeface="+mn-lt"/>
                <a:cs typeface="+mn-lt"/>
              </a:rPr>
              <a:t>pdate, and </a:t>
            </a:r>
            <a:r>
              <a:rPr lang="en-US" sz="2800" b="1" i="1" u="sng" dirty="0">
                <a:latin typeface="Arial Nova"/>
                <a:ea typeface="+mn-lt"/>
                <a:cs typeface="+mn-lt"/>
              </a:rPr>
              <a:t>D</a:t>
            </a:r>
            <a:r>
              <a:rPr lang="en-US" sz="2800" b="1" i="1" dirty="0">
                <a:latin typeface="Arial Nova"/>
                <a:ea typeface="+mn-lt"/>
                <a:cs typeface="+mn-lt"/>
              </a:rPr>
              <a:t>elete data.</a:t>
            </a:r>
            <a:endParaRPr lang="en-US" sz="2800" b="1" dirty="0">
              <a:latin typeface="Arial Nova"/>
              <a:cs typeface="Calibri"/>
            </a:endParaRPr>
          </a:p>
        </p:txBody>
      </p:sp>
    </p:spTree>
    <p:extLst>
      <p:ext uri="{BB962C8B-B14F-4D97-AF65-F5344CB8AC3E}">
        <p14:creationId xmlns:p14="http://schemas.microsoft.com/office/powerpoint/2010/main" val="22808050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BF56AA-EAE6-39CC-0074-173E53F780B9}"/>
              </a:ext>
            </a:extLst>
          </p:cNvPr>
          <p:cNvSpPr>
            <a:spLocks noGrp="1"/>
          </p:cNvSpPr>
          <p:nvPr>
            <p:ph type="title"/>
          </p:nvPr>
        </p:nvSpPr>
        <p:spPr>
          <a:xfrm>
            <a:off x="575894" y="729658"/>
            <a:ext cx="11029616" cy="587513"/>
          </a:xfrm>
        </p:spPr>
        <p:txBody>
          <a:bodyPr/>
          <a:lstStyle/>
          <a:p>
            <a:r>
              <a:rPr lang="en-US" b="1" dirty="0">
                <a:latin typeface="Arial Nova"/>
                <a:cs typeface="Calibri Light"/>
              </a:rPr>
              <a:t>What is a Database? </a:t>
            </a:r>
          </a:p>
        </p:txBody>
      </p:sp>
      <p:pic>
        <p:nvPicPr>
          <p:cNvPr id="7" name="Picture 7" descr="Graphical user interface, text&#10;&#10;Description automatically generated">
            <a:extLst>
              <a:ext uri="{FF2B5EF4-FFF2-40B4-BE49-F238E27FC236}">
                <a16:creationId xmlns:a16="http://schemas.microsoft.com/office/drawing/2014/main" id="{5C4F0AC4-7324-689A-C17A-E70F917DB049}"/>
              </a:ext>
            </a:extLst>
          </p:cNvPr>
          <p:cNvPicPr>
            <a:picLocks noChangeAspect="1"/>
          </p:cNvPicPr>
          <p:nvPr/>
        </p:nvPicPr>
        <p:blipFill>
          <a:blip r:embed="rId2"/>
          <a:stretch>
            <a:fillRect/>
          </a:stretch>
        </p:blipFill>
        <p:spPr>
          <a:xfrm>
            <a:off x="902494" y="2088910"/>
            <a:ext cx="9386887" cy="3168335"/>
          </a:xfrm>
          <a:prstGeom prst="rect">
            <a:avLst/>
          </a:prstGeom>
        </p:spPr>
      </p:pic>
    </p:spTree>
    <p:extLst>
      <p:ext uri="{BB962C8B-B14F-4D97-AF65-F5344CB8AC3E}">
        <p14:creationId xmlns:p14="http://schemas.microsoft.com/office/powerpoint/2010/main" val="26140427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a:extLst>
              <a:ext uri="{FF2B5EF4-FFF2-40B4-BE49-F238E27FC236}">
                <a16:creationId xmlns:a16="http://schemas.microsoft.com/office/drawing/2014/main" id="{023E5B81-0045-9946-A5DB-CD57132E73B2}"/>
              </a:ext>
            </a:extLst>
          </p:cNvPr>
          <p:cNvSpPr>
            <a:spLocks noGrp="1" noChangeArrowheads="1"/>
          </p:cNvSpPr>
          <p:nvPr>
            <p:ph type="title"/>
          </p:nvPr>
        </p:nvSpPr>
        <p:spPr/>
        <p:txBody>
          <a:bodyPr/>
          <a:lstStyle/>
          <a:p>
            <a:r>
              <a:rPr lang="en-US" altLang="en-US" dirty="0"/>
              <a:t>SQL – Structured Query Language</a:t>
            </a:r>
          </a:p>
        </p:txBody>
      </p:sp>
      <p:sp>
        <p:nvSpPr>
          <p:cNvPr id="65539" name="Rectangle 3">
            <a:extLst>
              <a:ext uri="{FF2B5EF4-FFF2-40B4-BE49-F238E27FC236}">
                <a16:creationId xmlns:a16="http://schemas.microsoft.com/office/drawing/2014/main" id="{512E6E67-A01D-E64C-ADEB-00DCFB70E319}"/>
              </a:ext>
            </a:extLst>
          </p:cNvPr>
          <p:cNvSpPr>
            <a:spLocks noGrp="1" noChangeArrowheads="1"/>
          </p:cNvSpPr>
          <p:nvPr>
            <p:ph type="body" idx="1"/>
          </p:nvPr>
        </p:nvSpPr>
        <p:spPr>
          <a:xfrm>
            <a:off x="838200" y="1521929"/>
            <a:ext cx="10055087" cy="4876800"/>
          </a:xfrm>
        </p:spPr>
        <p:txBody>
          <a:bodyPr>
            <a:normAutofit/>
          </a:bodyPr>
          <a:lstStyle/>
          <a:p>
            <a:r>
              <a:rPr lang="en-US" altLang="en-US" sz="2000" dirty="0"/>
              <a:t>Non-procedural language </a:t>
            </a:r>
          </a:p>
          <a:p>
            <a:pPr lvl="1"/>
            <a:r>
              <a:rPr lang="en-US" altLang="en-US" sz="1800" dirty="0"/>
              <a:t>Find the name of the customer with customer-id 192-83-7465</a:t>
            </a:r>
            <a:br>
              <a:rPr lang="en-US" altLang="en-US" sz="1800" dirty="0"/>
            </a:br>
            <a:r>
              <a:rPr lang="en-US" altLang="en-US" sz="1800" dirty="0"/>
              <a:t>		</a:t>
            </a:r>
            <a:r>
              <a:rPr lang="en-US" altLang="en-US" sz="1800" b="1" dirty="0"/>
              <a:t>select</a:t>
            </a:r>
            <a:r>
              <a:rPr lang="en-US" altLang="en-US" sz="1800" dirty="0"/>
              <a:t>   </a:t>
            </a:r>
            <a:r>
              <a:rPr lang="en-US" altLang="en-US" sz="1800" i="1" dirty="0" err="1"/>
              <a:t>customer.customer</a:t>
            </a:r>
            <a:r>
              <a:rPr lang="en-US" altLang="en-US" sz="1800" i="1" dirty="0"/>
              <a:t>-name</a:t>
            </a:r>
            <a:br>
              <a:rPr lang="en-US" altLang="en-US" sz="1800" dirty="0"/>
            </a:br>
            <a:r>
              <a:rPr lang="en-US" altLang="en-US" sz="1800" dirty="0"/>
              <a:t>		</a:t>
            </a:r>
            <a:r>
              <a:rPr lang="en-US" altLang="en-US" sz="1800" b="1" dirty="0"/>
              <a:t>from</a:t>
            </a:r>
            <a:r>
              <a:rPr lang="en-US" altLang="en-US" sz="1800" dirty="0"/>
              <a:t>     </a:t>
            </a:r>
            <a:r>
              <a:rPr lang="en-US" altLang="en-US" sz="1800" i="1" dirty="0"/>
              <a:t>customer</a:t>
            </a:r>
            <a:br>
              <a:rPr lang="en-US" altLang="en-US" sz="1800" dirty="0"/>
            </a:br>
            <a:r>
              <a:rPr lang="en-US" altLang="en-US" sz="1800" dirty="0"/>
              <a:t>		</a:t>
            </a:r>
            <a:r>
              <a:rPr lang="en-US" altLang="en-US" sz="1800" b="1" dirty="0"/>
              <a:t>where</a:t>
            </a:r>
            <a:r>
              <a:rPr lang="en-US" altLang="en-US" sz="1800" dirty="0"/>
              <a:t>  </a:t>
            </a:r>
            <a:r>
              <a:rPr lang="en-US" altLang="en-US" sz="1800" i="1" dirty="0" err="1"/>
              <a:t>customer.customer</a:t>
            </a:r>
            <a:r>
              <a:rPr lang="en-US" altLang="en-US" sz="1800" i="1" dirty="0"/>
              <a:t>-id</a:t>
            </a:r>
            <a:r>
              <a:rPr lang="en-US" altLang="en-US" sz="1800" dirty="0"/>
              <a:t> = ‘192-83-7465’</a:t>
            </a:r>
          </a:p>
          <a:p>
            <a:pPr lvl="1"/>
            <a:r>
              <a:rPr lang="en-US" altLang="en-US" sz="1800" dirty="0"/>
              <a:t>Find the balances of all accounts held by the customer with customer-id 192-83-7465</a:t>
            </a:r>
            <a:br>
              <a:rPr lang="en-US" altLang="en-US" sz="1800" dirty="0"/>
            </a:br>
            <a:r>
              <a:rPr lang="en-US" altLang="en-US" sz="1800" dirty="0"/>
              <a:t>		</a:t>
            </a:r>
            <a:r>
              <a:rPr lang="en-US" altLang="en-US" sz="1800" b="1" dirty="0"/>
              <a:t>select</a:t>
            </a:r>
            <a:r>
              <a:rPr lang="en-US" altLang="en-US" sz="1800" dirty="0"/>
              <a:t>   </a:t>
            </a:r>
            <a:r>
              <a:rPr lang="en-US" altLang="en-US" sz="1800" i="1" dirty="0" err="1"/>
              <a:t>account.balance</a:t>
            </a:r>
            <a:br>
              <a:rPr lang="en-US" altLang="en-US" sz="1800" dirty="0"/>
            </a:br>
            <a:r>
              <a:rPr lang="en-US" altLang="en-US" sz="1800" dirty="0"/>
              <a:t>		</a:t>
            </a:r>
            <a:r>
              <a:rPr lang="en-US" altLang="en-US" sz="1800" b="1" dirty="0"/>
              <a:t>from</a:t>
            </a:r>
            <a:r>
              <a:rPr lang="en-US" altLang="en-US" sz="1800" dirty="0"/>
              <a:t>     </a:t>
            </a:r>
            <a:r>
              <a:rPr lang="en-US" altLang="en-US" sz="1800" i="1" dirty="0"/>
              <a:t>depositor</a:t>
            </a:r>
            <a:r>
              <a:rPr lang="en-US" altLang="en-US" sz="1800" dirty="0"/>
              <a:t>, </a:t>
            </a:r>
            <a:r>
              <a:rPr lang="en-US" altLang="en-US" sz="1800" i="1" dirty="0"/>
              <a:t>account</a:t>
            </a:r>
            <a:br>
              <a:rPr lang="en-US" altLang="en-US" sz="1800" dirty="0"/>
            </a:br>
            <a:r>
              <a:rPr lang="en-US" altLang="en-US" sz="1800" dirty="0"/>
              <a:t>		</a:t>
            </a:r>
            <a:r>
              <a:rPr lang="en-US" altLang="en-US" sz="1800" b="1" dirty="0"/>
              <a:t>where</a:t>
            </a:r>
            <a:r>
              <a:rPr lang="en-US" altLang="en-US" sz="1800" dirty="0"/>
              <a:t>  </a:t>
            </a:r>
            <a:r>
              <a:rPr lang="en-US" altLang="en-US" sz="1800" i="1" dirty="0" err="1"/>
              <a:t>depositor.customer</a:t>
            </a:r>
            <a:r>
              <a:rPr lang="en-US" altLang="en-US" sz="1800" i="1" dirty="0"/>
              <a:t>-id</a:t>
            </a:r>
            <a:r>
              <a:rPr lang="en-US" altLang="en-US" sz="1800" dirty="0"/>
              <a:t> = ‘192-83-7465’ </a:t>
            </a:r>
            <a:r>
              <a:rPr lang="en-US" altLang="en-US" sz="1800" b="1" dirty="0"/>
              <a:t>and</a:t>
            </a:r>
            <a:br>
              <a:rPr lang="en-US" altLang="en-US" sz="1800" b="1" dirty="0"/>
            </a:br>
            <a:r>
              <a:rPr lang="en-US" altLang="en-US" sz="1800" b="1" dirty="0"/>
              <a:t>		            </a:t>
            </a:r>
            <a:r>
              <a:rPr lang="en-US" altLang="en-US" sz="1800" i="1" dirty="0" err="1"/>
              <a:t>depositor.account</a:t>
            </a:r>
            <a:r>
              <a:rPr lang="en-US" altLang="en-US" sz="1800" i="1" dirty="0"/>
              <a:t>-number = </a:t>
            </a:r>
            <a:r>
              <a:rPr lang="en-US" altLang="en-US" sz="1800" i="1" dirty="0" err="1"/>
              <a:t>account.account</a:t>
            </a:r>
            <a:r>
              <a:rPr lang="en-US" altLang="en-US" sz="1800" i="1" dirty="0"/>
              <a:t>-number</a:t>
            </a:r>
          </a:p>
          <a:p>
            <a:r>
              <a:rPr lang="en-US" altLang="en-US" sz="2000" dirty="0"/>
              <a:t>Application programs generally access databases through ether:</a:t>
            </a:r>
          </a:p>
          <a:p>
            <a:pPr lvl="1"/>
            <a:r>
              <a:rPr lang="en-US" altLang="en-US" sz="1800" dirty="0"/>
              <a:t>Language extensions to allow embedded SQL (we will show how to do this with python)</a:t>
            </a:r>
          </a:p>
          <a:p>
            <a:pPr lvl="1"/>
            <a:r>
              <a:rPr lang="en-US" altLang="en-US" sz="1800" dirty="0"/>
              <a:t>Application program interface (e.g. ODBC/JDBC) which allow SQL queries to be sent to a database</a:t>
            </a:r>
          </a:p>
          <a:p>
            <a:endParaRPr lang="en-US" altLang="en-US" sz="2000" b="1" dirty="0"/>
          </a:p>
        </p:txBody>
      </p:sp>
      <p:sp>
        <p:nvSpPr>
          <p:cNvPr id="2" name="Rectangle 1">
            <a:extLst>
              <a:ext uri="{FF2B5EF4-FFF2-40B4-BE49-F238E27FC236}">
                <a16:creationId xmlns:a16="http://schemas.microsoft.com/office/drawing/2014/main" id="{A5F327AA-E38F-82F0-5B50-216DBB986E06}"/>
              </a:ext>
            </a:extLst>
          </p:cNvPr>
          <p:cNvSpPr/>
          <p:nvPr/>
        </p:nvSpPr>
        <p:spPr>
          <a:xfrm>
            <a:off x="2188029" y="2188029"/>
            <a:ext cx="4691742" cy="870857"/>
          </a:xfrm>
          <a:prstGeom prst="rect">
            <a:avLst/>
          </a:prstGeom>
          <a:solidFill>
            <a:schemeClr val="bg1">
              <a:lumMod val="85000"/>
              <a:alpha val="32733"/>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03A685EC-E4FF-31CA-0D6F-52B7CA8232B4}"/>
              </a:ext>
            </a:extLst>
          </p:cNvPr>
          <p:cNvSpPr/>
          <p:nvPr/>
        </p:nvSpPr>
        <p:spPr>
          <a:xfrm>
            <a:off x="2188029" y="3429000"/>
            <a:ext cx="6082514" cy="1129352"/>
          </a:xfrm>
          <a:prstGeom prst="rect">
            <a:avLst/>
          </a:prstGeom>
          <a:solidFill>
            <a:schemeClr val="bg1">
              <a:lumMod val="85000"/>
              <a:alpha val="32733"/>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2FD7AF-E73D-AABB-9470-9EDB520D022E}"/>
              </a:ext>
            </a:extLst>
          </p:cNvPr>
          <p:cNvSpPr>
            <a:spLocks noGrp="1"/>
          </p:cNvSpPr>
          <p:nvPr>
            <p:ph type="title"/>
          </p:nvPr>
        </p:nvSpPr>
        <p:spPr/>
        <p:txBody>
          <a:bodyPr/>
          <a:lstStyle/>
          <a:p>
            <a:r>
              <a:rPr lang="en-US" dirty="0"/>
              <a:t>Select</a:t>
            </a:r>
          </a:p>
        </p:txBody>
      </p:sp>
      <p:sp>
        <p:nvSpPr>
          <p:cNvPr id="3" name="Content Placeholder 2">
            <a:extLst>
              <a:ext uri="{FF2B5EF4-FFF2-40B4-BE49-F238E27FC236}">
                <a16:creationId xmlns:a16="http://schemas.microsoft.com/office/drawing/2014/main" id="{497DA5DD-DBB8-A370-4BBD-79D5A53D30DC}"/>
              </a:ext>
            </a:extLst>
          </p:cNvPr>
          <p:cNvSpPr>
            <a:spLocks noGrp="1"/>
          </p:cNvSpPr>
          <p:nvPr>
            <p:ph idx="1"/>
          </p:nvPr>
        </p:nvSpPr>
        <p:spPr>
          <a:xfrm>
            <a:off x="581192" y="1451113"/>
            <a:ext cx="5092777" cy="4524237"/>
          </a:xfrm>
        </p:spPr>
        <p:txBody>
          <a:bodyPr anchor="t"/>
          <a:lstStyle/>
          <a:p>
            <a:r>
              <a:rPr lang="en-US" dirty="0"/>
              <a:t>The </a:t>
            </a:r>
            <a:r>
              <a:rPr lang="en-US" b="1" dirty="0"/>
              <a:t>SELECT</a:t>
            </a:r>
            <a:r>
              <a:rPr lang="en-US" dirty="0"/>
              <a:t> statement is the most commonly used SQL command for retrieving data. It allows users to specify columns, source tables, and conditions for filtering results. The basic syntax is:</a:t>
            </a:r>
          </a:p>
        </p:txBody>
      </p:sp>
      <p:sp>
        <p:nvSpPr>
          <p:cNvPr id="4" name="Slide Number Placeholder 3">
            <a:extLst>
              <a:ext uri="{FF2B5EF4-FFF2-40B4-BE49-F238E27FC236}">
                <a16:creationId xmlns:a16="http://schemas.microsoft.com/office/drawing/2014/main" id="{38F768F1-4CBF-AE41-2E2A-E1AB56F606E8}"/>
              </a:ext>
            </a:extLst>
          </p:cNvPr>
          <p:cNvSpPr>
            <a:spLocks noGrp="1"/>
          </p:cNvSpPr>
          <p:nvPr>
            <p:ph type="sldNum" sz="quarter" idx="12"/>
          </p:nvPr>
        </p:nvSpPr>
        <p:spPr/>
        <p:txBody>
          <a:bodyPr/>
          <a:lstStyle/>
          <a:p>
            <a:fld id="{3A98EE3D-8CD1-4C3F-BD1C-C98C9596463C}" type="slidenum">
              <a:rPr lang="en-US" smtClean="0"/>
              <a:t>21</a:t>
            </a:fld>
            <a:endParaRPr lang="en-US" dirty="0"/>
          </a:p>
        </p:txBody>
      </p:sp>
      <p:pic>
        <p:nvPicPr>
          <p:cNvPr id="5" name="Picture 4">
            <a:extLst>
              <a:ext uri="{FF2B5EF4-FFF2-40B4-BE49-F238E27FC236}">
                <a16:creationId xmlns:a16="http://schemas.microsoft.com/office/drawing/2014/main" id="{FCEA7857-F617-2545-2469-FCE9B34AC653}"/>
              </a:ext>
            </a:extLst>
          </p:cNvPr>
          <p:cNvPicPr>
            <a:picLocks noChangeAspect="1"/>
          </p:cNvPicPr>
          <p:nvPr/>
        </p:nvPicPr>
        <p:blipFill>
          <a:blip r:embed="rId2"/>
          <a:srcRect r="4026" b="34128"/>
          <a:stretch/>
        </p:blipFill>
        <p:spPr>
          <a:xfrm>
            <a:off x="675337" y="2865521"/>
            <a:ext cx="4649509" cy="713477"/>
          </a:xfrm>
          <a:prstGeom prst="rect">
            <a:avLst/>
          </a:prstGeom>
        </p:spPr>
      </p:pic>
      <p:sp>
        <p:nvSpPr>
          <p:cNvPr id="7" name="TextBox 6">
            <a:extLst>
              <a:ext uri="{FF2B5EF4-FFF2-40B4-BE49-F238E27FC236}">
                <a16:creationId xmlns:a16="http://schemas.microsoft.com/office/drawing/2014/main" id="{4E1B1A09-018B-4BD6-A9E3-87A3CF0B03C4}"/>
              </a:ext>
            </a:extLst>
          </p:cNvPr>
          <p:cNvSpPr txBox="1"/>
          <p:nvPr/>
        </p:nvSpPr>
        <p:spPr>
          <a:xfrm>
            <a:off x="6096000" y="1252330"/>
            <a:ext cx="4743654" cy="3416320"/>
          </a:xfrm>
          <a:prstGeom prst="rect">
            <a:avLst/>
          </a:prstGeom>
          <a:noFill/>
        </p:spPr>
        <p:txBody>
          <a:bodyPr wrap="square">
            <a:spAutoFit/>
          </a:bodyPr>
          <a:lstStyle/>
          <a:p>
            <a:r>
              <a:rPr lang="en-US" b="1" dirty="0">
                <a:solidFill>
                  <a:srgbClr val="0E0E0E"/>
                </a:solidFill>
                <a:effectLst/>
                <a:latin typeface=".SF NS"/>
              </a:rPr>
              <a:t>Key Components:</a:t>
            </a:r>
            <a:endParaRPr lang="en-US" dirty="0">
              <a:solidFill>
                <a:srgbClr val="0E0E0E"/>
              </a:solidFill>
              <a:effectLst/>
              <a:latin typeface=".SF NS"/>
            </a:endParaRPr>
          </a:p>
          <a:p>
            <a:endParaRPr lang="en-US" dirty="0">
              <a:solidFill>
                <a:srgbClr val="0E0E0E"/>
              </a:solidFill>
              <a:effectLst/>
              <a:latin typeface=".SF NS"/>
            </a:endParaRPr>
          </a:p>
          <a:p>
            <a:r>
              <a:rPr lang="en-US" dirty="0">
                <a:solidFill>
                  <a:srgbClr val="0E0E0E"/>
                </a:solidFill>
                <a:effectLst/>
                <a:latin typeface="Times New Roman" panose="02020603050405020304" pitchFamily="18" charset="0"/>
              </a:rPr>
              <a:t>1. </a:t>
            </a:r>
            <a:r>
              <a:rPr lang="en-US" b="1" dirty="0">
                <a:solidFill>
                  <a:srgbClr val="0E0E0E"/>
                </a:solidFill>
                <a:effectLst/>
                <a:latin typeface=".SF NS"/>
              </a:rPr>
              <a:t>SELECT</a:t>
            </a:r>
            <a:r>
              <a:rPr lang="en-US" dirty="0">
                <a:solidFill>
                  <a:srgbClr val="0E0E0E"/>
                </a:solidFill>
                <a:effectLst/>
                <a:latin typeface=".SF NS"/>
              </a:rPr>
              <a:t>: This keyword is followed by the column names (or </a:t>
            </a:r>
            <a:r>
              <a:rPr lang="en-US" dirty="0">
                <a:solidFill>
                  <a:srgbClr val="0E0E0E"/>
                </a:solidFill>
                <a:effectLst/>
                <a:latin typeface=".AppleSystemUIFontMonospaced"/>
              </a:rPr>
              <a:t>*</a:t>
            </a:r>
            <a:r>
              <a:rPr lang="en-US" dirty="0">
                <a:solidFill>
                  <a:srgbClr val="0E0E0E"/>
                </a:solidFill>
                <a:effectLst/>
                <a:latin typeface=".SF NS"/>
              </a:rPr>
              <a:t> for all columns) you want to retrieve.</a:t>
            </a:r>
          </a:p>
          <a:p>
            <a:r>
              <a:rPr lang="en-US" dirty="0">
                <a:solidFill>
                  <a:srgbClr val="0E0E0E"/>
                </a:solidFill>
                <a:effectLst/>
                <a:latin typeface="Times New Roman" panose="02020603050405020304" pitchFamily="18" charset="0"/>
              </a:rPr>
              <a:t>2. </a:t>
            </a:r>
            <a:r>
              <a:rPr lang="en-US" b="1" dirty="0">
                <a:solidFill>
                  <a:srgbClr val="0E0E0E"/>
                </a:solidFill>
                <a:effectLst/>
                <a:latin typeface=".SF NS"/>
              </a:rPr>
              <a:t>FROM</a:t>
            </a:r>
            <a:r>
              <a:rPr lang="en-US" dirty="0">
                <a:solidFill>
                  <a:srgbClr val="0E0E0E"/>
                </a:solidFill>
                <a:effectLst/>
                <a:latin typeface=".SF NS"/>
              </a:rPr>
              <a:t>: Specifies the table from which to retrieve the data.</a:t>
            </a:r>
          </a:p>
          <a:p>
            <a:r>
              <a:rPr lang="en-US" dirty="0">
                <a:solidFill>
                  <a:srgbClr val="0E0E0E"/>
                </a:solidFill>
                <a:effectLst/>
                <a:latin typeface="Times New Roman" panose="02020603050405020304" pitchFamily="18" charset="0"/>
              </a:rPr>
              <a:t>3. </a:t>
            </a:r>
            <a:r>
              <a:rPr lang="en-US" b="1" dirty="0">
                <a:solidFill>
                  <a:srgbClr val="0E0E0E"/>
                </a:solidFill>
                <a:effectLst/>
                <a:latin typeface=".SF NS"/>
              </a:rPr>
              <a:t>WHERE</a:t>
            </a:r>
            <a:r>
              <a:rPr lang="en-US" dirty="0">
                <a:solidFill>
                  <a:srgbClr val="0E0E0E"/>
                </a:solidFill>
                <a:effectLst/>
                <a:latin typeface=".SF NS"/>
              </a:rPr>
              <a:t> (optional): Adds a condition to filter the rows based on specific criteria.</a:t>
            </a:r>
          </a:p>
          <a:p>
            <a:r>
              <a:rPr lang="en-US" dirty="0">
                <a:solidFill>
                  <a:srgbClr val="0E0E0E"/>
                </a:solidFill>
                <a:effectLst/>
                <a:latin typeface="Times New Roman" panose="02020603050405020304" pitchFamily="18" charset="0"/>
              </a:rPr>
              <a:t>4. </a:t>
            </a:r>
            <a:r>
              <a:rPr lang="en-US" b="1" dirty="0">
                <a:solidFill>
                  <a:srgbClr val="0E0E0E"/>
                </a:solidFill>
                <a:effectLst/>
                <a:latin typeface=".SF NS"/>
              </a:rPr>
              <a:t>ORDER BY</a:t>
            </a:r>
            <a:r>
              <a:rPr lang="en-US" dirty="0">
                <a:solidFill>
                  <a:srgbClr val="0E0E0E"/>
                </a:solidFill>
                <a:effectLst/>
                <a:latin typeface=".SF NS"/>
              </a:rPr>
              <a:t>, </a:t>
            </a:r>
            <a:r>
              <a:rPr lang="en-US" b="1" dirty="0">
                <a:solidFill>
                  <a:srgbClr val="0E0E0E"/>
                </a:solidFill>
                <a:effectLst/>
                <a:latin typeface=".SF NS"/>
              </a:rPr>
              <a:t>GROUP BY</a:t>
            </a:r>
            <a:r>
              <a:rPr lang="en-US" dirty="0">
                <a:solidFill>
                  <a:srgbClr val="0E0E0E"/>
                </a:solidFill>
                <a:effectLst/>
                <a:latin typeface=".SF NS"/>
              </a:rPr>
              <a:t>, </a:t>
            </a:r>
            <a:r>
              <a:rPr lang="en-US" b="1" dirty="0">
                <a:solidFill>
                  <a:srgbClr val="0E0E0E"/>
                </a:solidFill>
                <a:effectLst/>
                <a:latin typeface=".SF NS"/>
              </a:rPr>
              <a:t>HAVING</a:t>
            </a:r>
            <a:r>
              <a:rPr lang="en-US" dirty="0">
                <a:solidFill>
                  <a:srgbClr val="0E0E0E"/>
                </a:solidFill>
                <a:effectLst/>
                <a:latin typeface=".SF NS"/>
              </a:rPr>
              <a:t> (optional): Additional clauses to organize, group, or filter aggregated data.</a:t>
            </a:r>
          </a:p>
        </p:txBody>
      </p:sp>
      <p:pic>
        <p:nvPicPr>
          <p:cNvPr id="8" name="Picture 7">
            <a:extLst>
              <a:ext uri="{FF2B5EF4-FFF2-40B4-BE49-F238E27FC236}">
                <a16:creationId xmlns:a16="http://schemas.microsoft.com/office/drawing/2014/main" id="{1FDF6FA1-106B-CC54-64DE-FE2942C60BAA}"/>
              </a:ext>
            </a:extLst>
          </p:cNvPr>
          <p:cNvPicPr>
            <a:picLocks noChangeAspect="1"/>
          </p:cNvPicPr>
          <p:nvPr/>
        </p:nvPicPr>
        <p:blipFill>
          <a:blip r:embed="rId3"/>
          <a:stretch>
            <a:fillRect/>
          </a:stretch>
        </p:blipFill>
        <p:spPr>
          <a:xfrm>
            <a:off x="6099670" y="4894470"/>
            <a:ext cx="4458630" cy="1080880"/>
          </a:xfrm>
          <a:prstGeom prst="rect">
            <a:avLst/>
          </a:prstGeom>
        </p:spPr>
      </p:pic>
      <p:sp>
        <p:nvSpPr>
          <p:cNvPr id="10" name="TextBox 9">
            <a:extLst>
              <a:ext uri="{FF2B5EF4-FFF2-40B4-BE49-F238E27FC236}">
                <a16:creationId xmlns:a16="http://schemas.microsoft.com/office/drawing/2014/main" id="{406BA9A3-9019-64D3-5D7B-BE5C60F5779B}"/>
              </a:ext>
            </a:extLst>
          </p:cNvPr>
          <p:cNvSpPr txBox="1"/>
          <p:nvPr/>
        </p:nvSpPr>
        <p:spPr>
          <a:xfrm>
            <a:off x="851587" y="3971140"/>
            <a:ext cx="4774962" cy="923330"/>
          </a:xfrm>
          <a:prstGeom prst="rect">
            <a:avLst/>
          </a:prstGeom>
          <a:noFill/>
        </p:spPr>
        <p:txBody>
          <a:bodyPr wrap="square">
            <a:spAutoFit/>
          </a:bodyPr>
          <a:lstStyle/>
          <a:p>
            <a:r>
              <a:rPr lang="en-US" dirty="0">
                <a:solidFill>
                  <a:srgbClr val="0E0E0E"/>
                </a:solidFill>
                <a:effectLst/>
                <a:latin typeface=".SF NS"/>
              </a:rPr>
              <a:t>This query retrieves the first and last names of customers from the “Customer” table where the customers are in the USA.</a:t>
            </a:r>
          </a:p>
        </p:txBody>
      </p:sp>
    </p:spTree>
    <p:extLst>
      <p:ext uri="{BB962C8B-B14F-4D97-AF65-F5344CB8AC3E}">
        <p14:creationId xmlns:p14="http://schemas.microsoft.com/office/powerpoint/2010/main" val="880046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dissolv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dissolve">
                                      <p:cBhvr>
                                        <p:cTn id="17" dur="500"/>
                                        <p:tgtEl>
                                          <p:spTgt spid="8"/>
                                        </p:tgtEl>
                                      </p:cBhvr>
                                    </p:animEffect>
                                  </p:childTnLst>
                                </p:cTn>
                              </p:par>
                              <p:par>
                                <p:cTn id="18" presetID="9" presetClass="entr" presetSubtype="0" fill="hold" grpId="1" nodeType="with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dissolve">
                                      <p:cBhvr>
                                        <p:cTn id="2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8"/>
          <p:cNvSpPr txBox="1">
            <a:spLocks noGrp="1"/>
          </p:cNvSpPr>
          <p:nvPr>
            <p:ph type="title"/>
          </p:nvPr>
        </p:nvSpPr>
        <p:spPr>
          <a:xfrm>
            <a:off x="575894" y="729659"/>
            <a:ext cx="2180185" cy="545350"/>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rgbClr val="3F3F3F"/>
              </a:buClr>
              <a:buSzPts val="2800"/>
              <a:buFont typeface="Franklin Gothic"/>
              <a:buNone/>
            </a:pPr>
            <a:r>
              <a:rPr lang="en-US"/>
              <a:t>DISTINCT</a:t>
            </a:r>
            <a:endParaRPr/>
          </a:p>
        </p:txBody>
      </p:sp>
      <p:sp>
        <p:nvSpPr>
          <p:cNvPr id="146" name="Google Shape;146;p8"/>
          <p:cNvSpPr txBox="1">
            <a:spLocks noGrp="1"/>
          </p:cNvSpPr>
          <p:nvPr>
            <p:ph type="sldNum" idx="12"/>
          </p:nvPr>
        </p:nvSpPr>
        <p:spPr>
          <a:xfrm>
            <a:off x="10558300" y="6423914"/>
            <a:ext cx="105251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22</a:t>
            </a:fld>
            <a:endParaRPr/>
          </a:p>
        </p:txBody>
      </p:sp>
      <p:sp>
        <p:nvSpPr>
          <p:cNvPr id="147" name="Google Shape;147;p8"/>
          <p:cNvSpPr txBox="1"/>
          <p:nvPr/>
        </p:nvSpPr>
        <p:spPr>
          <a:xfrm>
            <a:off x="575894" y="1397675"/>
            <a:ext cx="5520106" cy="2031325"/>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accent1"/>
              </a:buClr>
              <a:buSzPts val="1800"/>
              <a:buFont typeface="Noto Sans Symbols"/>
              <a:buChar char="▪"/>
            </a:pPr>
            <a:r>
              <a:rPr lang="en-US" sz="1800">
                <a:solidFill>
                  <a:srgbClr val="0E0E0E"/>
                </a:solidFill>
                <a:latin typeface="Arial"/>
                <a:ea typeface="Arial"/>
                <a:cs typeface="Arial"/>
                <a:sym typeface="Arial"/>
              </a:rPr>
              <a:t>The SQL DISTINCT clause is used to remove duplicate values from a result set. </a:t>
            </a:r>
            <a:endParaRPr/>
          </a:p>
          <a:p>
            <a:pPr marL="285750" marR="0" lvl="0" indent="-285750" algn="l" rtl="0">
              <a:spcBef>
                <a:spcPts val="0"/>
              </a:spcBef>
              <a:spcAft>
                <a:spcPts val="0"/>
              </a:spcAft>
              <a:buClr>
                <a:schemeClr val="accent1"/>
              </a:buClr>
              <a:buSzPts val="1800"/>
              <a:buFont typeface="Noto Sans Symbols"/>
              <a:buChar char="▪"/>
            </a:pPr>
            <a:r>
              <a:rPr lang="en-US" sz="1800">
                <a:solidFill>
                  <a:srgbClr val="0E0E0E"/>
                </a:solidFill>
                <a:latin typeface="Arial"/>
                <a:ea typeface="Arial"/>
                <a:cs typeface="Arial"/>
                <a:sym typeface="Arial"/>
              </a:rPr>
              <a:t>When DISTINCT is applied to a column in a SELECT statement, it ensures that only unique values for that column are returned, eliminating any duplicates.</a:t>
            </a:r>
            <a:endParaRPr/>
          </a:p>
          <a:p>
            <a:pPr marL="0" marR="0" lvl="0" indent="0" algn="l" rtl="0">
              <a:spcBef>
                <a:spcPts val="0"/>
              </a:spcBef>
              <a:spcAft>
                <a:spcPts val="0"/>
              </a:spcAft>
              <a:buNone/>
            </a:pPr>
            <a:endParaRPr sz="1800">
              <a:solidFill>
                <a:srgbClr val="0E0E0E"/>
              </a:solidFill>
              <a:latin typeface="Arial"/>
              <a:ea typeface="Arial"/>
              <a:cs typeface="Arial"/>
              <a:sym typeface="Arial"/>
            </a:endParaRPr>
          </a:p>
          <a:p>
            <a:pPr marL="0" marR="0" lvl="0" indent="0" algn="l" rtl="0">
              <a:spcBef>
                <a:spcPts val="0"/>
              </a:spcBef>
              <a:spcAft>
                <a:spcPts val="0"/>
              </a:spcAft>
              <a:buNone/>
            </a:pPr>
            <a:r>
              <a:rPr lang="en-US" sz="1800" b="1">
                <a:solidFill>
                  <a:srgbClr val="0E0E0E"/>
                </a:solidFill>
                <a:latin typeface="Arial"/>
                <a:ea typeface="Arial"/>
                <a:cs typeface="Arial"/>
                <a:sym typeface="Arial"/>
              </a:rPr>
              <a:t>Syntax:</a:t>
            </a:r>
            <a:endParaRPr sz="1800">
              <a:solidFill>
                <a:srgbClr val="0E0E0E"/>
              </a:solidFill>
              <a:latin typeface="Arial"/>
              <a:ea typeface="Arial"/>
              <a:cs typeface="Arial"/>
              <a:sym typeface="Arial"/>
            </a:endParaRPr>
          </a:p>
        </p:txBody>
      </p:sp>
      <p:sp>
        <p:nvSpPr>
          <p:cNvPr id="148" name="Google Shape;148;p8"/>
          <p:cNvSpPr txBox="1"/>
          <p:nvPr/>
        </p:nvSpPr>
        <p:spPr>
          <a:xfrm>
            <a:off x="575894" y="3613988"/>
            <a:ext cx="6098100" cy="6465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800000"/>
                </a:solidFill>
                <a:latin typeface="Arial"/>
                <a:ea typeface="Arial"/>
                <a:cs typeface="Arial"/>
                <a:sym typeface="Arial"/>
              </a:rPr>
              <a:t>SELECT</a:t>
            </a:r>
            <a:r>
              <a:rPr lang="en-US" sz="1800">
                <a:solidFill>
                  <a:srgbClr val="000000"/>
                </a:solidFill>
                <a:latin typeface="Arial"/>
                <a:ea typeface="Arial"/>
                <a:cs typeface="Arial"/>
                <a:sym typeface="Arial"/>
              </a:rPr>
              <a:t> </a:t>
            </a:r>
            <a:r>
              <a:rPr lang="en-US" sz="1800" b="1">
                <a:solidFill>
                  <a:srgbClr val="800000"/>
                </a:solidFill>
                <a:latin typeface="Arial"/>
                <a:ea typeface="Arial"/>
                <a:cs typeface="Arial"/>
                <a:sym typeface="Arial"/>
              </a:rPr>
              <a:t>DISTINCT</a:t>
            </a:r>
            <a:r>
              <a:rPr lang="en-US" sz="1800">
                <a:solidFill>
                  <a:srgbClr val="000000"/>
                </a:solidFill>
                <a:latin typeface="Arial"/>
                <a:ea typeface="Arial"/>
                <a:cs typeface="Arial"/>
                <a:sym typeface="Arial"/>
              </a:rPr>
              <a:t> </a:t>
            </a:r>
            <a:r>
              <a:rPr lang="en-US" sz="1800" b="1" i="1" u="sng">
                <a:solidFill>
                  <a:srgbClr val="FF3737"/>
                </a:solidFill>
                <a:latin typeface="Arial"/>
                <a:ea typeface="Arial"/>
                <a:cs typeface="Arial"/>
                <a:sym typeface="Arial"/>
              </a:rPr>
              <a:t>column1</a:t>
            </a:r>
            <a:r>
              <a:rPr lang="en-US" sz="1800">
                <a:solidFill>
                  <a:srgbClr val="000000"/>
                </a:solidFill>
                <a:latin typeface="Arial"/>
                <a:ea typeface="Arial"/>
                <a:cs typeface="Arial"/>
                <a:sym typeface="Arial"/>
              </a:rPr>
              <a:t>, </a:t>
            </a:r>
            <a:r>
              <a:rPr lang="en-US" sz="1800" b="1" i="1" u="sng">
                <a:solidFill>
                  <a:srgbClr val="FF3737"/>
                </a:solidFill>
                <a:latin typeface="Arial"/>
                <a:ea typeface="Arial"/>
                <a:cs typeface="Arial"/>
                <a:sym typeface="Arial"/>
              </a:rPr>
              <a:t>column2</a:t>
            </a:r>
            <a:r>
              <a:rPr lang="en-US" sz="1800">
                <a:solidFill>
                  <a:srgbClr val="000000"/>
                </a:solidFill>
                <a:latin typeface="Arial"/>
                <a:ea typeface="Arial"/>
                <a:cs typeface="Arial"/>
                <a:sym typeface="Arial"/>
              </a:rPr>
              <a:t>, ...</a:t>
            </a:r>
            <a:endParaRPr/>
          </a:p>
          <a:p>
            <a:pPr marL="0" marR="0" lvl="0" indent="0" algn="l" rtl="0">
              <a:spcBef>
                <a:spcPts val="0"/>
              </a:spcBef>
              <a:spcAft>
                <a:spcPts val="0"/>
              </a:spcAft>
              <a:buNone/>
            </a:pPr>
            <a:r>
              <a:rPr lang="en-US" sz="1800" b="1">
                <a:solidFill>
                  <a:srgbClr val="800000"/>
                </a:solidFill>
                <a:latin typeface="Arial"/>
                <a:ea typeface="Arial"/>
                <a:cs typeface="Arial"/>
                <a:sym typeface="Arial"/>
              </a:rPr>
              <a:t>FROM</a:t>
            </a:r>
            <a:r>
              <a:rPr lang="en-US" sz="1800">
                <a:solidFill>
                  <a:srgbClr val="000000"/>
                </a:solidFill>
                <a:latin typeface="Arial"/>
                <a:ea typeface="Arial"/>
                <a:cs typeface="Arial"/>
                <a:sym typeface="Arial"/>
              </a:rPr>
              <a:t> table_name</a:t>
            </a:r>
            <a:r>
              <a:rPr lang="en-US" sz="1800">
                <a:solidFill>
                  <a:srgbClr val="FF0000"/>
                </a:solidFill>
                <a:latin typeface="Arial"/>
                <a:ea typeface="Arial"/>
                <a:cs typeface="Arial"/>
                <a:sym typeface="Arial"/>
              </a:rPr>
              <a:t>;</a:t>
            </a:r>
            <a:endParaRPr sz="1800">
              <a:solidFill>
                <a:srgbClr val="000000"/>
              </a:solidFill>
              <a:latin typeface="Arial"/>
              <a:ea typeface="Arial"/>
              <a:cs typeface="Arial"/>
              <a:sym typeface="Arial"/>
            </a:endParaRPr>
          </a:p>
        </p:txBody>
      </p:sp>
      <p:sp>
        <p:nvSpPr>
          <p:cNvPr id="149" name="Google Shape;149;p8"/>
          <p:cNvSpPr txBox="1"/>
          <p:nvPr/>
        </p:nvSpPr>
        <p:spPr>
          <a:xfrm>
            <a:off x="575894" y="4445288"/>
            <a:ext cx="609814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0E0E0E"/>
                </a:solidFill>
                <a:latin typeface="Arial"/>
                <a:ea typeface="Arial"/>
                <a:cs typeface="Arial"/>
                <a:sym typeface="Arial"/>
              </a:rPr>
              <a:t>Get a list of unique customer first names:</a:t>
            </a:r>
            <a:endParaRPr sz="1800">
              <a:solidFill>
                <a:srgbClr val="0E0E0E"/>
              </a:solidFill>
              <a:latin typeface="Arial"/>
              <a:ea typeface="Arial"/>
              <a:cs typeface="Arial"/>
              <a:sym typeface="Arial"/>
            </a:endParaRPr>
          </a:p>
        </p:txBody>
      </p:sp>
      <p:sp>
        <p:nvSpPr>
          <p:cNvPr id="150" name="Google Shape;150;p8"/>
          <p:cNvSpPr txBox="1"/>
          <p:nvPr/>
        </p:nvSpPr>
        <p:spPr>
          <a:xfrm>
            <a:off x="575894" y="4861411"/>
            <a:ext cx="4537019"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800000"/>
                </a:solidFill>
                <a:latin typeface="Arial"/>
                <a:ea typeface="Arial"/>
                <a:cs typeface="Arial"/>
                <a:sym typeface="Arial"/>
              </a:rPr>
              <a:t>SELECT</a:t>
            </a:r>
            <a:r>
              <a:rPr lang="en-US" sz="1800">
                <a:solidFill>
                  <a:srgbClr val="000000"/>
                </a:solidFill>
                <a:latin typeface="Arial"/>
                <a:ea typeface="Arial"/>
                <a:cs typeface="Arial"/>
                <a:sym typeface="Arial"/>
              </a:rPr>
              <a:t> </a:t>
            </a:r>
            <a:r>
              <a:rPr lang="en-US" sz="1800" b="1">
                <a:solidFill>
                  <a:srgbClr val="800000"/>
                </a:solidFill>
                <a:latin typeface="Arial"/>
                <a:ea typeface="Arial"/>
                <a:cs typeface="Arial"/>
                <a:sym typeface="Arial"/>
              </a:rPr>
              <a:t>DISTINCT</a:t>
            </a:r>
            <a:r>
              <a:rPr lang="en-US" sz="1800">
                <a:solidFill>
                  <a:srgbClr val="000000"/>
                </a:solidFill>
                <a:latin typeface="Arial"/>
                <a:ea typeface="Arial"/>
                <a:cs typeface="Arial"/>
                <a:sym typeface="Arial"/>
              </a:rPr>
              <a:t> </a:t>
            </a:r>
            <a:r>
              <a:rPr lang="en-US" sz="1800">
                <a:solidFill>
                  <a:srgbClr val="006464"/>
                </a:solidFill>
                <a:latin typeface="Arial"/>
                <a:ea typeface="Arial"/>
                <a:cs typeface="Arial"/>
                <a:sym typeface="Arial"/>
              </a:rPr>
              <a:t>FirstName</a:t>
            </a:r>
            <a:endParaRPr sz="1800">
              <a:solidFill>
                <a:srgbClr val="000000"/>
              </a:solidFill>
              <a:latin typeface="Arial"/>
              <a:ea typeface="Arial"/>
              <a:cs typeface="Arial"/>
              <a:sym typeface="Arial"/>
            </a:endParaRPr>
          </a:p>
          <a:p>
            <a:pPr marL="0" marR="0" lvl="0" indent="0" algn="l" rtl="0">
              <a:spcBef>
                <a:spcPts val="0"/>
              </a:spcBef>
              <a:spcAft>
                <a:spcPts val="0"/>
              </a:spcAft>
              <a:buNone/>
            </a:pPr>
            <a:r>
              <a:rPr lang="en-US" sz="1800" b="1">
                <a:solidFill>
                  <a:srgbClr val="800000"/>
                </a:solidFill>
                <a:latin typeface="Arial"/>
                <a:ea typeface="Arial"/>
                <a:cs typeface="Arial"/>
                <a:sym typeface="Arial"/>
              </a:rPr>
              <a:t>FROM</a:t>
            </a:r>
            <a:r>
              <a:rPr lang="en-US" sz="1800">
                <a:solidFill>
                  <a:srgbClr val="000000"/>
                </a:solidFill>
                <a:latin typeface="Arial"/>
                <a:ea typeface="Arial"/>
                <a:cs typeface="Arial"/>
                <a:sym typeface="Arial"/>
              </a:rPr>
              <a:t> </a:t>
            </a:r>
            <a:r>
              <a:rPr lang="en-US" sz="1800">
                <a:solidFill>
                  <a:srgbClr val="8E00C6"/>
                </a:solidFill>
                <a:latin typeface="Arial"/>
                <a:ea typeface="Arial"/>
                <a:cs typeface="Arial"/>
                <a:sym typeface="Arial"/>
              </a:rPr>
              <a:t>Customer</a:t>
            </a:r>
            <a:r>
              <a:rPr lang="en-US" sz="1800">
                <a:solidFill>
                  <a:srgbClr val="FF0000"/>
                </a:solidFill>
                <a:latin typeface="Arial"/>
                <a:ea typeface="Arial"/>
                <a:cs typeface="Arial"/>
                <a:sym typeface="Arial"/>
              </a:rPr>
              <a:t>;</a:t>
            </a:r>
            <a:endParaRPr sz="1800">
              <a:solidFill>
                <a:srgbClr val="000000"/>
              </a:solidFill>
              <a:latin typeface="Arial"/>
              <a:ea typeface="Arial"/>
              <a:cs typeface="Arial"/>
              <a:sym typeface="Arial"/>
            </a:endParaRPr>
          </a:p>
        </p:txBody>
      </p:sp>
      <p:sp>
        <p:nvSpPr>
          <p:cNvPr id="151" name="Google Shape;151;p8"/>
          <p:cNvSpPr txBox="1"/>
          <p:nvPr/>
        </p:nvSpPr>
        <p:spPr>
          <a:xfrm>
            <a:off x="6487732" y="1397675"/>
            <a:ext cx="333884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0E0E0E"/>
                </a:solidFill>
                <a:latin typeface="Arial"/>
                <a:ea typeface="Arial"/>
                <a:cs typeface="Arial"/>
                <a:sym typeface="Arial"/>
              </a:rPr>
              <a:t>Retrieve unique invoice dates:</a:t>
            </a:r>
            <a:endParaRPr sz="1800">
              <a:solidFill>
                <a:srgbClr val="0E0E0E"/>
              </a:solidFill>
              <a:latin typeface="Arial"/>
              <a:ea typeface="Arial"/>
              <a:cs typeface="Arial"/>
              <a:sym typeface="Arial"/>
            </a:endParaRPr>
          </a:p>
        </p:txBody>
      </p:sp>
      <p:sp>
        <p:nvSpPr>
          <p:cNvPr id="152" name="Google Shape;152;p8"/>
          <p:cNvSpPr txBox="1"/>
          <p:nvPr/>
        </p:nvSpPr>
        <p:spPr>
          <a:xfrm>
            <a:off x="6487732" y="1932786"/>
            <a:ext cx="5123100" cy="1200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0E0E0E"/>
                </a:solidFill>
                <a:latin typeface="Arial"/>
                <a:ea typeface="Arial"/>
                <a:cs typeface="Arial"/>
                <a:sym typeface="Arial"/>
              </a:rPr>
              <a:t>This query fetches all the unique dates on which invoices were issued from the Invoice table. If multiple invoices were issued on the same day, the date will appear only once in the result set.</a:t>
            </a:r>
            <a:endParaRPr/>
          </a:p>
        </p:txBody>
      </p:sp>
      <p:sp>
        <p:nvSpPr>
          <p:cNvPr id="153" name="Google Shape;153;p8"/>
          <p:cNvSpPr txBox="1"/>
          <p:nvPr/>
        </p:nvSpPr>
        <p:spPr>
          <a:xfrm>
            <a:off x="6487732" y="3298905"/>
            <a:ext cx="4110000" cy="6465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800000"/>
                </a:solidFill>
                <a:latin typeface="Arial"/>
                <a:ea typeface="Arial"/>
                <a:cs typeface="Arial"/>
                <a:sym typeface="Arial"/>
              </a:rPr>
              <a:t>SELECT</a:t>
            </a:r>
            <a:r>
              <a:rPr lang="en-US" sz="1800">
                <a:solidFill>
                  <a:srgbClr val="000000"/>
                </a:solidFill>
                <a:latin typeface="Arial"/>
                <a:ea typeface="Arial"/>
                <a:cs typeface="Arial"/>
                <a:sym typeface="Arial"/>
              </a:rPr>
              <a:t> </a:t>
            </a:r>
            <a:r>
              <a:rPr lang="en-US" sz="1800" b="1">
                <a:solidFill>
                  <a:srgbClr val="800000"/>
                </a:solidFill>
                <a:latin typeface="Arial"/>
                <a:ea typeface="Arial"/>
                <a:cs typeface="Arial"/>
                <a:sym typeface="Arial"/>
              </a:rPr>
              <a:t>DISTINCT</a:t>
            </a:r>
            <a:r>
              <a:rPr lang="en-US" sz="1800">
                <a:solidFill>
                  <a:srgbClr val="000000"/>
                </a:solidFill>
                <a:latin typeface="Arial"/>
                <a:ea typeface="Arial"/>
                <a:cs typeface="Arial"/>
                <a:sym typeface="Arial"/>
              </a:rPr>
              <a:t> </a:t>
            </a:r>
            <a:r>
              <a:rPr lang="en-US" sz="1800">
                <a:solidFill>
                  <a:srgbClr val="006464"/>
                </a:solidFill>
                <a:latin typeface="Arial"/>
                <a:ea typeface="Arial"/>
                <a:cs typeface="Arial"/>
                <a:sym typeface="Arial"/>
              </a:rPr>
              <a:t>InvoiceDate</a:t>
            </a:r>
            <a:endParaRPr sz="1800">
              <a:solidFill>
                <a:srgbClr val="000000"/>
              </a:solidFill>
              <a:latin typeface="Arial"/>
              <a:ea typeface="Arial"/>
              <a:cs typeface="Arial"/>
              <a:sym typeface="Arial"/>
            </a:endParaRPr>
          </a:p>
          <a:p>
            <a:pPr marL="0" marR="0" lvl="0" indent="0" algn="l" rtl="0">
              <a:spcBef>
                <a:spcPts val="0"/>
              </a:spcBef>
              <a:spcAft>
                <a:spcPts val="0"/>
              </a:spcAft>
              <a:buNone/>
            </a:pPr>
            <a:r>
              <a:rPr lang="en-US" sz="1800" b="1">
                <a:solidFill>
                  <a:srgbClr val="800000"/>
                </a:solidFill>
                <a:latin typeface="Arial"/>
                <a:ea typeface="Arial"/>
                <a:cs typeface="Arial"/>
                <a:sym typeface="Arial"/>
              </a:rPr>
              <a:t>FROM</a:t>
            </a:r>
            <a:r>
              <a:rPr lang="en-US" sz="1800">
                <a:solidFill>
                  <a:srgbClr val="000000"/>
                </a:solidFill>
                <a:latin typeface="Arial"/>
                <a:ea typeface="Arial"/>
                <a:cs typeface="Arial"/>
                <a:sym typeface="Arial"/>
              </a:rPr>
              <a:t> </a:t>
            </a:r>
            <a:r>
              <a:rPr lang="en-US" sz="1800">
                <a:solidFill>
                  <a:srgbClr val="8E00C6"/>
                </a:solidFill>
                <a:latin typeface="Arial"/>
                <a:ea typeface="Arial"/>
                <a:cs typeface="Arial"/>
                <a:sym typeface="Arial"/>
              </a:rPr>
              <a:t>Invoice</a:t>
            </a:r>
            <a:r>
              <a:rPr lang="en-US" sz="1800">
                <a:solidFill>
                  <a:srgbClr val="FF0000"/>
                </a:solidFill>
                <a:latin typeface="Arial"/>
                <a:ea typeface="Arial"/>
                <a:cs typeface="Arial"/>
                <a:sym typeface="Arial"/>
              </a:rPr>
              <a:t>;</a:t>
            </a:r>
            <a:endParaRPr sz="1800">
              <a:solidFill>
                <a:srgbClr val="000000"/>
              </a:solidFill>
              <a:latin typeface="Arial"/>
              <a:ea typeface="Arial"/>
              <a:cs typeface="Arial"/>
              <a:sym typeface="Arial"/>
            </a:endParaRPr>
          </a:p>
        </p:txBody>
      </p:sp>
      <p:sp>
        <p:nvSpPr>
          <p:cNvPr id="154" name="Google Shape;154;p8"/>
          <p:cNvSpPr txBox="1"/>
          <p:nvPr/>
        </p:nvSpPr>
        <p:spPr>
          <a:xfrm>
            <a:off x="6487732" y="4030181"/>
            <a:ext cx="4617000" cy="2308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0E0E0E"/>
                </a:solidFill>
                <a:latin typeface="Arial"/>
                <a:ea typeface="Arial"/>
                <a:cs typeface="Arial"/>
                <a:sym typeface="Arial"/>
              </a:rPr>
              <a:t>When to Use DISTINCT:</a:t>
            </a:r>
            <a:endParaRPr sz="1800">
              <a:solidFill>
                <a:srgbClr val="0E0E0E"/>
              </a:solidFill>
              <a:latin typeface="Arial"/>
              <a:ea typeface="Arial"/>
              <a:cs typeface="Arial"/>
              <a:sym typeface="Arial"/>
            </a:endParaRPr>
          </a:p>
          <a:p>
            <a:pPr marL="0" marR="0" lvl="0" indent="0" algn="l" rtl="0">
              <a:spcBef>
                <a:spcPts val="0"/>
              </a:spcBef>
              <a:spcAft>
                <a:spcPts val="0"/>
              </a:spcAft>
              <a:buNone/>
            </a:pPr>
            <a:endParaRPr sz="1800">
              <a:solidFill>
                <a:srgbClr val="0E0E0E"/>
              </a:solidFill>
              <a:latin typeface="Arial"/>
              <a:ea typeface="Arial"/>
              <a:cs typeface="Arial"/>
              <a:sym typeface="Arial"/>
            </a:endParaRPr>
          </a:p>
          <a:p>
            <a:pPr marL="0" marR="0" lvl="0" indent="0" algn="l" rtl="0">
              <a:spcBef>
                <a:spcPts val="0"/>
              </a:spcBef>
              <a:spcAft>
                <a:spcPts val="0"/>
              </a:spcAft>
              <a:buNone/>
            </a:pPr>
            <a:r>
              <a:rPr lang="en-US" sz="1800">
                <a:solidFill>
                  <a:srgbClr val="0E0E0E"/>
                </a:solidFill>
                <a:latin typeface="Arial"/>
                <a:ea typeface="Arial"/>
                <a:cs typeface="Arial"/>
                <a:sym typeface="Arial"/>
              </a:rPr>
              <a:t>• </a:t>
            </a:r>
            <a:r>
              <a:rPr lang="en-US" sz="1800" b="1">
                <a:solidFill>
                  <a:srgbClr val="0E0E0E"/>
                </a:solidFill>
                <a:latin typeface="Arial"/>
                <a:ea typeface="Arial"/>
                <a:cs typeface="Arial"/>
                <a:sym typeface="Arial"/>
              </a:rPr>
              <a:t>To eliminate duplicates</a:t>
            </a:r>
            <a:r>
              <a:rPr lang="en-US" sz="1800">
                <a:solidFill>
                  <a:srgbClr val="0E0E0E"/>
                </a:solidFill>
                <a:latin typeface="Arial"/>
                <a:ea typeface="Arial"/>
                <a:cs typeface="Arial"/>
                <a:sym typeface="Arial"/>
              </a:rPr>
              <a:t> from your result set when you’re only interested in unique values.</a:t>
            </a:r>
            <a:endParaRPr/>
          </a:p>
          <a:p>
            <a:pPr marL="0" marR="0" lvl="0" indent="0" algn="l" rtl="0">
              <a:spcBef>
                <a:spcPts val="0"/>
              </a:spcBef>
              <a:spcAft>
                <a:spcPts val="0"/>
              </a:spcAft>
              <a:buNone/>
            </a:pPr>
            <a:r>
              <a:rPr lang="en-US" sz="1800">
                <a:solidFill>
                  <a:srgbClr val="0E0E0E"/>
                </a:solidFill>
                <a:latin typeface="Arial"/>
                <a:ea typeface="Arial"/>
                <a:cs typeface="Arial"/>
                <a:sym typeface="Arial"/>
              </a:rPr>
              <a:t>• </a:t>
            </a:r>
            <a:r>
              <a:rPr lang="en-US" sz="1800" b="1">
                <a:solidFill>
                  <a:srgbClr val="0E0E0E"/>
                </a:solidFill>
                <a:latin typeface="Arial"/>
                <a:ea typeface="Arial"/>
                <a:cs typeface="Arial"/>
                <a:sym typeface="Arial"/>
              </a:rPr>
              <a:t>On columns with repeating values</a:t>
            </a:r>
            <a:r>
              <a:rPr lang="en-US" sz="1800">
                <a:solidFill>
                  <a:srgbClr val="0E0E0E"/>
                </a:solidFill>
                <a:latin typeface="Arial"/>
                <a:ea typeface="Arial"/>
                <a:cs typeface="Arial"/>
                <a:sym typeface="Arial"/>
              </a:rPr>
              <a:t>, where you want to count or list only unique occurrences.</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DABD57-94A7-794C-8523-B8B4C95DA027}"/>
              </a:ext>
            </a:extLst>
          </p:cNvPr>
          <p:cNvSpPr>
            <a:spLocks noGrp="1"/>
          </p:cNvSpPr>
          <p:nvPr>
            <p:ph type="title"/>
          </p:nvPr>
        </p:nvSpPr>
        <p:spPr/>
        <p:txBody>
          <a:bodyPr/>
          <a:lstStyle/>
          <a:p>
            <a:r>
              <a:rPr lang="en-US" dirty="0"/>
              <a:t>Where</a:t>
            </a:r>
          </a:p>
        </p:txBody>
      </p:sp>
      <p:sp>
        <p:nvSpPr>
          <p:cNvPr id="3" name="Content Placeholder 2">
            <a:extLst>
              <a:ext uri="{FF2B5EF4-FFF2-40B4-BE49-F238E27FC236}">
                <a16:creationId xmlns:a16="http://schemas.microsoft.com/office/drawing/2014/main" id="{141FB50B-81C6-37AC-8417-5ED4DC002A66}"/>
              </a:ext>
            </a:extLst>
          </p:cNvPr>
          <p:cNvSpPr>
            <a:spLocks noGrp="1"/>
          </p:cNvSpPr>
          <p:nvPr>
            <p:ph idx="1"/>
          </p:nvPr>
        </p:nvSpPr>
        <p:spPr>
          <a:xfrm>
            <a:off x="581192" y="1451114"/>
            <a:ext cx="4389393" cy="1977886"/>
          </a:xfrm>
        </p:spPr>
        <p:txBody>
          <a:bodyPr anchor="t">
            <a:normAutofit/>
          </a:bodyPr>
          <a:lstStyle/>
          <a:p>
            <a:r>
              <a:rPr lang="en-US" sz="1800" dirty="0"/>
              <a:t>The </a:t>
            </a:r>
            <a:r>
              <a:rPr lang="en-US" sz="1800" b="1" dirty="0"/>
              <a:t>WHERE</a:t>
            </a:r>
            <a:r>
              <a:rPr lang="en-US" sz="1800" dirty="0"/>
              <a:t> clause filters records in a query, retrieving only rows that meet specific conditions. It is applied after </a:t>
            </a:r>
            <a:r>
              <a:rPr lang="en-US" sz="1800" b="1" dirty="0"/>
              <a:t>FROM</a:t>
            </a:r>
            <a:r>
              <a:rPr lang="en-US" sz="1800" dirty="0"/>
              <a:t> and before optional clauses like </a:t>
            </a:r>
            <a:r>
              <a:rPr lang="en-US" sz="1800" b="1" dirty="0"/>
              <a:t>GROUP BY</a:t>
            </a:r>
            <a:r>
              <a:rPr lang="en-US" sz="1800" dirty="0"/>
              <a:t> or </a:t>
            </a:r>
            <a:r>
              <a:rPr lang="en-US" sz="1800" b="1" dirty="0"/>
              <a:t>ORDER BY</a:t>
            </a:r>
            <a:r>
              <a:rPr lang="en-US" sz="1800" dirty="0"/>
              <a:t>.</a:t>
            </a:r>
            <a:endParaRPr lang="en-US" sz="1800" dirty="0">
              <a:solidFill>
                <a:srgbClr val="0E0E0E"/>
              </a:solidFill>
              <a:effectLst/>
              <a:latin typeface=".SF NS"/>
            </a:endParaRPr>
          </a:p>
        </p:txBody>
      </p:sp>
      <p:sp>
        <p:nvSpPr>
          <p:cNvPr id="4" name="Slide Number Placeholder 3">
            <a:extLst>
              <a:ext uri="{FF2B5EF4-FFF2-40B4-BE49-F238E27FC236}">
                <a16:creationId xmlns:a16="http://schemas.microsoft.com/office/drawing/2014/main" id="{3921DF66-D301-6B0E-4129-A887DA38B354}"/>
              </a:ext>
            </a:extLst>
          </p:cNvPr>
          <p:cNvSpPr>
            <a:spLocks noGrp="1"/>
          </p:cNvSpPr>
          <p:nvPr>
            <p:ph type="sldNum" sz="quarter" idx="12"/>
          </p:nvPr>
        </p:nvSpPr>
        <p:spPr/>
        <p:txBody>
          <a:bodyPr/>
          <a:lstStyle/>
          <a:p>
            <a:fld id="{3A98EE3D-8CD1-4C3F-BD1C-C98C9596463C}" type="slidenum">
              <a:rPr lang="en-US" smtClean="0"/>
              <a:t>23</a:t>
            </a:fld>
            <a:endParaRPr lang="en-US" dirty="0"/>
          </a:p>
        </p:txBody>
      </p:sp>
      <p:pic>
        <p:nvPicPr>
          <p:cNvPr id="5" name="Picture 4">
            <a:extLst>
              <a:ext uri="{FF2B5EF4-FFF2-40B4-BE49-F238E27FC236}">
                <a16:creationId xmlns:a16="http://schemas.microsoft.com/office/drawing/2014/main" id="{8C9D7341-77CF-9D61-3838-9919D4E23B3D}"/>
              </a:ext>
            </a:extLst>
          </p:cNvPr>
          <p:cNvPicPr>
            <a:picLocks noChangeAspect="1"/>
          </p:cNvPicPr>
          <p:nvPr/>
        </p:nvPicPr>
        <p:blipFill>
          <a:blip r:embed="rId2"/>
          <a:stretch>
            <a:fillRect/>
          </a:stretch>
        </p:blipFill>
        <p:spPr>
          <a:xfrm>
            <a:off x="714386" y="3237950"/>
            <a:ext cx="4123004" cy="999516"/>
          </a:xfrm>
          <a:prstGeom prst="rect">
            <a:avLst/>
          </a:prstGeom>
        </p:spPr>
      </p:pic>
      <p:sp>
        <p:nvSpPr>
          <p:cNvPr id="7" name="TextBox 6">
            <a:extLst>
              <a:ext uri="{FF2B5EF4-FFF2-40B4-BE49-F238E27FC236}">
                <a16:creationId xmlns:a16="http://schemas.microsoft.com/office/drawing/2014/main" id="{FB0E62F4-5246-4BF3-AD8C-5252E898431D}"/>
              </a:ext>
            </a:extLst>
          </p:cNvPr>
          <p:cNvSpPr txBox="1"/>
          <p:nvPr/>
        </p:nvSpPr>
        <p:spPr>
          <a:xfrm>
            <a:off x="5514808" y="1451114"/>
            <a:ext cx="6096000" cy="2585323"/>
          </a:xfrm>
          <a:prstGeom prst="rect">
            <a:avLst/>
          </a:prstGeom>
          <a:noFill/>
        </p:spPr>
        <p:txBody>
          <a:bodyPr wrap="square">
            <a:spAutoFit/>
          </a:bodyPr>
          <a:lstStyle/>
          <a:p>
            <a:r>
              <a:rPr lang="en-US" b="1" dirty="0">
                <a:solidFill>
                  <a:srgbClr val="0E0E0E"/>
                </a:solidFill>
                <a:effectLst/>
              </a:rPr>
              <a:t>Key Points:</a:t>
            </a:r>
            <a:endParaRPr lang="en-US" dirty="0">
              <a:solidFill>
                <a:srgbClr val="0E0E0E"/>
              </a:solidFill>
              <a:effectLst/>
            </a:endParaRPr>
          </a:p>
          <a:p>
            <a:endParaRPr lang="en-US" dirty="0">
              <a:solidFill>
                <a:srgbClr val="0E0E0E"/>
              </a:solidFill>
              <a:effectLst/>
            </a:endParaRPr>
          </a:p>
          <a:p>
            <a:pPr marL="285750" indent="-285750">
              <a:buClr>
                <a:schemeClr val="accent1"/>
              </a:buClr>
              <a:buFont typeface="Wingdings" pitchFamily="2" charset="2"/>
              <a:buChar char="§"/>
            </a:pPr>
            <a:r>
              <a:rPr lang="en-US" dirty="0">
                <a:solidFill>
                  <a:srgbClr val="0E0E0E"/>
                </a:solidFill>
                <a:effectLst/>
              </a:rPr>
              <a:t>The </a:t>
            </a:r>
            <a:r>
              <a:rPr lang="en-US" b="1" dirty="0">
                <a:solidFill>
                  <a:srgbClr val="0E0E0E"/>
                </a:solidFill>
                <a:effectLst/>
              </a:rPr>
              <a:t>condition</a:t>
            </a:r>
            <a:r>
              <a:rPr lang="en-US" dirty="0">
                <a:solidFill>
                  <a:srgbClr val="0E0E0E"/>
                </a:solidFill>
                <a:effectLst/>
              </a:rPr>
              <a:t> in the WHERE clause filters data based on column values.</a:t>
            </a:r>
          </a:p>
          <a:p>
            <a:pPr marL="285750" indent="-285750">
              <a:buClr>
                <a:schemeClr val="accent1"/>
              </a:buClr>
              <a:buFont typeface="Wingdings" pitchFamily="2" charset="2"/>
              <a:buChar char="§"/>
            </a:pPr>
            <a:r>
              <a:rPr lang="en-US" dirty="0">
                <a:solidFill>
                  <a:srgbClr val="0E0E0E"/>
                </a:solidFill>
                <a:effectLst/>
              </a:rPr>
              <a:t>It supports logical operators like AND, OR, and NOT for combining multiple conditions.</a:t>
            </a:r>
          </a:p>
          <a:p>
            <a:pPr marL="285750" indent="-285750">
              <a:buClr>
                <a:schemeClr val="accent1"/>
              </a:buClr>
              <a:buFont typeface="Wingdings" pitchFamily="2" charset="2"/>
              <a:buChar char="§"/>
            </a:pPr>
            <a:r>
              <a:rPr lang="en-US" dirty="0">
                <a:solidFill>
                  <a:srgbClr val="0E0E0E"/>
                </a:solidFill>
                <a:effectLst/>
              </a:rPr>
              <a:t>It can work with comparison operators (=, !=, &gt;, &lt;, etc.), pattern matching (LIKE), ranges (BETWEEN), lists (IN), and more.</a:t>
            </a:r>
          </a:p>
        </p:txBody>
      </p:sp>
      <p:pic>
        <p:nvPicPr>
          <p:cNvPr id="8" name="Picture 7">
            <a:extLst>
              <a:ext uri="{FF2B5EF4-FFF2-40B4-BE49-F238E27FC236}">
                <a16:creationId xmlns:a16="http://schemas.microsoft.com/office/drawing/2014/main" id="{FCAC3C77-88A5-7C9C-BE25-875D38016FF6}"/>
              </a:ext>
            </a:extLst>
          </p:cNvPr>
          <p:cNvPicPr>
            <a:picLocks noChangeAspect="1"/>
          </p:cNvPicPr>
          <p:nvPr/>
        </p:nvPicPr>
        <p:blipFill>
          <a:blip r:embed="rId3"/>
          <a:stretch>
            <a:fillRect/>
          </a:stretch>
        </p:blipFill>
        <p:spPr>
          <a:xfrm>
            <a:off x="5514809" y="4416355"/>
            <a:ext cx="5190614" cy="812137"/>
          </a:xfrm>
          <a:prstGeom prst="rect">
            <a:avLst/>
          </a:prstGeom>
        </p:spPr>
      </p:pic>
      <p:sp>
        <p:nvSpPr>
          <p:cNvPr id="10" name="TextBox 9">
            <a:extLst>
              <a:ext uri="{FF2B5EF4-FFF2-40B4-BE49-F238E27FC236}">
                <a16:creationId xmlns:a16="http://schemas.microsoft.com/office/drawing/2014/main" id="{C98AA7AF-9FFC-1693-F7CB-63A309B823DE}"/>
              </a:ext>
            </a:extLst>
          </p:cNvPr>
          <p:cNvSpPr txBox="1"/>
          <p:nvPr/>
        </p:nvSpPr>
        <p:spPr>
          <a:xfrm>
            <a:off x="5514808" y="5406886"/>
            <a:ext cx="6096000" cy="646331"/>
          </a:xfrm>
          <a:prstGeom prst="rect">
            <a:avLst/>
          </a:prstGeom>
          <a:noFill/>
        </p:spPr>
        <p:txBody>
          <a:bodyPr wrap="square">
            <a:spAutoFit/>
          </a:bodyPr>
          <a:lstStyle/>
          <a:p>
            <a:r>
              <a:rPr lang="en-US" dirty="0">
                <a:solidFill>
                  <a:srgbClr val="0E0E0E"/>
                </a:solidFill>
                <a:effectLst/>
                <a:latin typeface=".SF NS"/>
              </a:rPr>
              <a:t>This query selects all customers from the “Customers” table where the country is “USA”, and their age is greater than 30.</a:t>
            </a:r>
          </a:p>
        </p:txBody>
      </p:sp>
    </p:spTree>
    <p:extLst>
      <p:ext uri="{BB962C8B-B14F-4D97-AF65-F5344CB8AC3E}">
        <p14:creationId xmlns:p14="http://schemas.microsoft.com/office/powerpoint/2010/main" val="16593617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AB90F6-566E-D371-F847-B610A9707AC0}"/>
              </a:ext>
            </a:extLst>
          </p:cNvPr>
          <p:cNvSpPr>
            <a:spLocks noGrp="1"/>
          </p:cNvSpPr>
          <p:nvPr>
            <p:ph type="title"/>
          </p:nvPr>
        </p:nvSpPr>
        <p:spPr/>
        <p:txBody>
          <a:bodyPr/>
          <a:lstStyle/>
          <a:p>
            <a:r>
              <a:rPr lang="en-US" dirty="0"/>
              <a:t>Group by</a:t>
            </a:r>
          </a:p>
        </p:txBody>
      </p:sp>
      <p:sp>
        <p:nvSpPr>
          <p:cNvPr id="3" name="Content Placeholder 2">
            <a:extLst>
              <a:ext uri="{FF2B5EF4-FFF2-40B4-BE49-F238E27FC236}">
                <a16:creationId xmlns:a16="http://schemas.microsoft.com/office/drawing/2014/main" id="{BBB23E95-DB2E-A1F0-6392-B06BC78E9415}"/>
              </a:ext>
            </a:extLst>
          </p:cNvPr>
          <p:cNvSpPr>
            <a:spLocks noGrp="1"/>
          </p:cNvSpPr>
          <p:nvPr>
            <p:ph idx="1"/>
          </p:nvPr>
        </p:nvSpPr>
        <p:spPr>
          <a:xfrm>
            <a:off x="581192" y="1451112"/>
            <a:ext cx="3955639" cy="3214673"/>
          </a:xfrm>
        </p:spPr>
        <p:txBody>
          <a:bodyPr anchor="t">
            <a:normAutofit/>
          </a:bodyPr>
          <a:lstStyle/>
          <a:p>
            <a:r>
              <a:rPr lang="en-US" dirty="0"/>
              <a:t>The </a:t>
            </a:r>
            <a:r>
              <a:rPr lang="en-US" b="1" dirty="0"/>
              <a:t>GROUP BY</a:t>
            </a:r>
            <a:r>
              <a:rPr lang="en-US" dirty="0"/>
              <a:t> clause groups rows with the same values into summary rows, often used with aggregate functions like </a:t>
            </a:r>
            <a:r>
              <a:rPr lang="en-US" b="1" dirty="0"/>
              <a:t>COUNT()</a:t>
            </a:r>
            <a:r>
              <a:rPr lang="en-US" dirty="0"/>
              <a:t>, </a:t>
            </a:r>
            <a:r>
              <a:rPr lang="en-US" b="1" dirty="0"/>
              <a:t>SUM()</a:t>
            </a:r>
            <a:r>
              <a:rPr lang="en-US" dirty="0"/>
              <a:t>, </a:t>
            </a:r>
            <a:r>
              <a:rPr lang="en-US" b="1" dirty="0"/>
              <a:t>AVG()</a:t>
            </a:r>
            <a:r>
              <a:rPr lang="en-US" dirty="0"/>
              <a:t>, </a:t>
            </a:r>
            <a:r>
              <a:rPr lang="en-US" b="1" dirty="0"/>
              <a:t>MIN()</a:t>
            </a:r>
            <a:r>
              <a:rPr lang="en-US" dirty="0"/>
              <a:t>, or </a:t>
            </a:r>
            <a:r>
              <a:rPr lang="en-US" b="1" dirty="0"/>
              <a:t>MAX()</a:t>
            </a:r>
            <a:r>
              <a:rPr lang="en-US" dirty="0"/>
              <a:t> to produce summarized results.</a:t>
            </a:r>
          </a:p>
        </p:txBody>
      </p:sp>
      <p:sp>
        <p:nvSpPr>
          <p:cNvPr id="4" name="Slide Number Placeholder 3">
            <a:extLst>
              <a:ext uri="{FF2B5EF4-FFF2-40B4-BE49-F238E27FC236}">
                <a16:creationId xmlns:a16="http://schemas.microsoft.com/office/drawing/2014/main" id="{C75564E0-BC98-FD25-7B7F-B65DA449B2D8}"/>
              </a:ext>
            </a:extLst>
          </p:cNvPr>
          <p:cNvSpPr>
            <a:spLocks noGrp="1"/>
          </p:cNvSpPr>
          <p:nvPr>
            <p:ph type="sldNum" sz="quarter" idx="12"/>
          </p:nvPr>
        </p:nvSpPr>
        <p:spPr/>
        <p:txBody>
          <a:bodyPr/>
          <a:lstStyle/>
          <a:p>
            <a:fld id="{3A98EE3D-8CD1-4C3F-BD1C-C98C9596463C}" type="slidenum">
              <a:rPr lang="en-US" smtClean="0"/>
              <a:t>24</a:t>
            </a:fld>
            <a:endParaRPr lang="en-US" dirty="0"/>
          </a:p>
        </p:txBody>
      </p:sp>
      <p:pic>
        <p:nvPicPr>
          <p:cNvPr id="5" name="Picture 4">
            <a:extLst>
              <a:ext uri="{FF2B5EF4-FFF2-40B4-BE49-F238E27FC236}">
                <a16:creationId xmlns:a16="http://schemas.microsoft.com/office/drawing/2014/main" id="{3E51E649-6482-89BC-EB78-F5FC35EBE1AD}"/>
              </a:ext>
            </a:extLst>
          </p:cNvPr>
          <p:cNvPicPr>
            <a:picLocks noChangeAspect="1"/>
          </p:cNvPicPr>
          <p:nvPr/>
        </p:nvPicPr>
        <p:blipFill>
          <a:blip r:embed="rId2"/>
          <a:stretch>
            <a:fillRect/>
          </a:stretch>
        </p:blipFill>
        <p:spPr>
          <a:xfrm>
            <a:off x="581192" y="4864567"/>
            <a:ext cx="5690087" cy="1208942"/>
          </a:xfrm>
          <a:prstGeom prst="rect">
            <a:avLst/>
          </a:prstGeom>
        </p:spPr>
      </p:pic>
      <p:sp>
        <p:nvSpPr>
          <p:cNvPr id="7" name="TextBox 6">
            <a:extLst>
              <a:ext uri="{FF2B5EF4-FFF2-40B4-BE49-F238E27FC236}">
                <a16:creationId xmlns:a16="http://schemas.microsoft.com/office/drawing/2014/main" id="{1453A94C-47D9-4CC1-7C36-5BC9D14AD626}"/>
              </a:ext>
            </a:extLst>
          </p:cNvPr>
          <p:cNvSpPr txBox="1"/>
          <p:nvPr/>
        </p:nvSpPr>
        <p:spPr>
          <a:xfrm>
            <a:off x="4865077" y="1451113"/>
            <a:ext cx="6096000" cy="2862322"/>
          </a:xfrm>
          <a:prstGeom prst="rect">
            <a:avLst/>
          </a:prstGeom>
          <a:noFill/>
        </p:spPr>
        <p:txBody>
          <a:bodyPr wrap="square">
            <a:spAutoFit/>
          </a:bodyPr>
          <a:lstStyle/>
          <a:p>
            <a:pPr marL="285750" indent="-285750">
              <a:buClr>
                <a:schemeClr val="accent1"/>
              </a:buClr>
              <a:buFont typeface="Wingdings" pitchFamily="2" charset="2"/>
              <a:buChar char="§"/>
            </a:pPr>
            <a:r>
              <a:rPr lang="en-US" b="1" dirty="0">
                <a:solidFill>
                  <a:srgbClr val="0E0E0E"/>
                </a:solidFill>
                <a:effectLst/>
              </a:rPr>
              <a:t>GROUP BY</a:t>
            </a:r>
            <a:r>
              <a:rPr lang="en-US" dirty="0">
                <a:solidFill>
                  <a:srgbClr val="0E0E0E"/>
                </a:solidFill>
                <a:effectLst/>
              </a:rPr>
              <a:t> groups the rows based on the unique values of one or more columns.</a:t>
            </a:r>
          </a:p>
          <a:p>
            <a:pPr marL="285750" indent="-285750">
              <a:buClr>
                <a:schemeClr val="accent1"/>
              </a:buClr>
              <a:buFont typeface="Wingdings" pitchFamily="2" charset="2"/>
              <a:buChar char="§"/>
            </a:pPr>
            <a:r>
              <a:rPr lang="en-US" dirty="0">
                <a:solidFill>
                  <a:srgbClr val="0E0E0E"/>
                </a:solidFill>
                <a:effectLst/>
              </a:rPr>
              <a:t>It is typically used alongside aggregate functions to perform calculations on each group, such as counting occurrences or summing values.</a:t>
            </a:r>
          </a:p>
          <a:p>
            <a:pPr marL="285750" indent="-285750">
              <a:buClr>
                <a:schemeClr val="accent1"/>
              </a:buClr>
              <a:buFont typeface="Wingdings" pitchFamily="2" charset="2"/>
              <a:buChar char="§"/>
            </a:pPr>
            <a:r>
              <a:rPr lang="en-US" dirty="0">
                <a:solidFill>
                  <a:srgbClr val="0E0E0E"/>
                </a:solidFill>
                <a:effectLst/>
              </a:rPr>
              <a:t>Every column in the SELECT statement that is not an aggregate function must be included in the GROUP BY clause.</a:t>
            </a:r>
          </a:p>
          <a:p>
            <a:pPr marL="285750" indent="-285750">
              <a:buClr>
                <a:schemeClr val="accent1"/>
              </a:buClr>
              <a:buFont typeface="Wingdings" pitchFamily="2" charset="2"/>
              <a:buChar char="§"/>
            </a:pPr>
            <a:r>
              <a:rPr lang="en-US" dirty="0">
                <a:solidFill>
                  <a:srgbClr val="0E0E0E"/>
                </a:solidFill>
                <a:effectLst/>
              </a:rPr>
              <a:t>It can be followed by the HAVING clause to filter groups (similar to how WHERE filters rows).</a:t>
            </a:r>
          </a:p>
        </p:txBody>
      </p:sp>
      <p:sp>
        <p:nvSpPr>
          <p:cNvPr id="9" name="TextBox 8">
            <a:extLst>
              <a:ext uri="{FF2B5EF4-FFF2-40B4-BE49-F238E27FC236}">
                <a16:creationId xmlns:a16="http://schemas.microsoft.com/office/drawing/2014/main" id="{97371762-0D87-5384-2120-6D737B4B76DD}"/>
              </a:ext>
            </a:extLst>
          </p:cNvPr>
          <p:cNvSpPr txBox="1"/>
          <p:nvPr/>
        </p:nvSpPr>
        <p:spPr>
          <a:xfrm>
            <a:off x="6874728" y="4825221"/>
            <a:ext cx="4489958" cy="923330"/>
          </a:xfrm>
          <a:prstGeom prst="rect">
            <a:avLst/>
          </a:prstGeom>
          <a:noFill/>
        </p:spPr>
        <p:txBody>
          <a:bodyPr wrap="square">
            <a:spAutoFit/>
          </a:bodyPr>
          <a:lstStyle/>
          <a:p>
            <a:pPr marL="0" marR="0">
              <a:spcBef>
                <a:spcPts val="0"/>
              </a:spcBef>
              <a:spcAft>
                <a:spcPts val="0"/>
              </a:spcAft>
            </a:pPr>
            <a:r>
              <a:rPr lang="en-US" sz="1800" b="1" dirty="0">
                <a:solidFill>
                  <a:srgbClr val="800000"/>
                </a:solidFill>
                <a:effectLst/>
                <a:latin typeface="Menlo" panose="020B0609030804020204" pitchFamily="49" charset="0"/>
              </a:rPr>
              <a:t>SELECT</a:t>
            </a:r>
            <a:r>
              <a:rPr lang="en-US" sz="1800" dirty="0">
                <a:solidFill>
                  <a:srgbClr val="000000"/>
                </a:solidFill>
                <a:effectLst/>
                <a:latin typeface="Menlo" panose="020B0609030804020204" pitchFamily="49" charset="0"/>
              </a:rPr>
              <a:t> </a:t>
            </a:r>
            <a:r>
              <a:rPr lang="en-US" sz="1800" dirty="0" err="1">
                <a:solidFill>
                  <a:srgbClr val="006464"/>
                </a:solidFill>
                <a:effectLst/>
                <a:latin typeface="Menlo" panose="020B0609030804020204" pitchFamily="49" charset="0"/>
              </a:rPr>
              <a:t>BillingCountry</a:t>
            </a:r>
            <a:r>
              <a:rPr lang="en-US" sz="1800" dirty="0">
                <a:solidFill>
                  <a:srgbClr val="000000"/>
                </a:solidFill>
                <a:effectLst/>
                <a:latin typeface="Menlo" panose="020B0609030804020204" pitchFamily="49" charset="0"/>
              </a:rPr>
              <a:t>, </a:t>
            </a:r>
            <a:r>
              <a:rPr lang="en-US" sz="1800" b="1" dirty="0">
                <a:solidFill>
                  <a:srgbClr val="000080"/>
                </a:solidFill>
                <a:effectLst/>
                <a:latin typeface="Menlo" panose="020B0609030804020204" pitchFamily="49" charset="0"/>
              </a:rPr>
              <a:t>COUNT</a:t>
            </a:r>
            <a:r>
              <a:rPr lang="en-US" sz="1800" dirty="0">
                <a:solidFill>
                  <a:srgbClr val="000000"/>
                </a:solidFill>
                <a:effectLst/>
                <a:latin typeface="Menlo" panose="020B0609030804020204" pitchFamily="49" charset="0"/>
              </a:rPr>
              <a:t>(*) </a:t>
            </a:r>
          </a:p>
          <a:p>
            <a:pPr marL="0" marR="0">
              <a:spcBef>
                <a:spcPts val="0"/>
              </a:spcBef>
              <a:spcAft>
                <a:spcPts val="0"/>
              </a:spcAft>
            </a:pPr>
            <a:r>
              <a:rPr lang="en-US" sz="1800" b="1" dirty="0">
                <a:solidFill>
                  <a:srgbClr val="800000"/>
                </a:solidFill>
                <a:effectLst/>
                <a:latin typeface="Menlo" panose="020B0609030804020204" pitchFamily="49" charset="0"/>
              </a:rPr>
              <a:t>FROM</a:t>
            </a:r>
            <a:r>
              <a:rPr lang="en-US" sz="1800" dirty="0">
                <a:solidFill>
                  <a:srgbClr val="000000"/>
                </a:solidFill>
                <a:effectLst/>
                <a:latin typeface="Menlo" panose="020B0609030804020204" pitchFamily="49" charset="0"/>
              </a:rPr>
              <a:t> </a:t>
            </a:r>
            <a:r>
              <a:rPr lang="en-US" sz="1800" dirty="0">
                <a:solidFill>
                  <a:srgbClr val="8E00C6"/>
                </a:solidFill>
                <a:effectLst/>
                <a:latin typeface="Menlo" panose="020B0609030804020204" pitchFamily="49" charset="0"/>
              </a:rPr>
              <a:t>Invoice</a:t>
            </a:r>
            <a:endParaRPr lang="en-US" sz="1800" dirty="0">
              <a:solidFill>
                <a:srgbClr val="000000"/>
              </a:solidFill>
              <a:effectLst/>
              <a:latin typeface="Menlo" panose="020B0609030804020204" pitchFamily="49" charset="0"/>
            </a:endParaRPr>
          </a:p>
          <a:p>
            <a:pPr marL="0" marR="0">
              <a:spcBef>
                <a:spcPts val="0"/>
              </a:spcBef>
              <a:spcAft>
                <a:spcPts val="0"/>
              </a:spcAft>
            </a:pPr>
            <a:r>
              <a:rPr lang="en-US" sz="1800" b="1" dirty="0">
                <a:solidFill>
                  <a:srgbClr val="800000"/>
                </a:solidFill>
                <a:effectLst/>
                <a:latin typeface="Menlo" panose="020B0609030804020204" pitchFamily="49" charset="0"/>
              </a:rPr>
              <a:t>GROUP</a:t>
            </a:r>
            <a:r>
              <a:rPr lang="en-US" sz="1800" dirty="0">
                <a:solidFill>
                  <a:srgbClr val="000000"/>
                </a:solidFill>
                <a:effectLst/>
                <a:latin typeface="Menlo" panose="020B0609030804020204" pitchFamily="49" charset="0"/>
              </a:rPr>
              <a:t> </a:t>
            </a:r>
            <a:r>
              <a:rPr lang="en-US" sz="1800" b="1" dirty="0">
                <a:solidFill>
                  <a:srgbClr val="800000"/>
                </a:solidFill>
                <a:effectLst/>
                <a:latin typeface="Menlo" panose="020B0609030804020204" pitchFamily="49" charset="0"/>
              </a:rPr>
              <a:t>BY</a:t>
            </a:r>
            <a:r>
              <a:rPr lang="en-US" sz="1800" dirty="0">
                <a:solidFill>
                  <a:srgbClr val="000000"/>
                </a:solidFill>
                <a:effectLst/>
                <a:latin typeface="Menlo" panose="020B0609030804020204" pitchFamily="49" charset="0"/>
              </a:rPr>
              <a:t> </a:t>
            </a:r>
            <a:r>
              <a:rPr lang="en-US" sz="1800" dirty="0" err="1">
                <a:solidFill>
                  <a:srgbClr val="006464"/>
                </a:solidFill>
                <a:effectLst/>
                <a:latin typeface="Menlo" panose="020B0609030804020204" pitchFamily="49" charset="0"/>
              </a:rPr>
              <a:t>BillingCountry</a:t>
            </a:r>
            <a:r>
              <a:rPr lang="en-US" sz="1800" dirty="0">
                <a:solidFill>
                  <a:srgbClr val="FF0000"/>
                </a:solidFill>
                <a:effectLst/>
                <a:latin typeface="Menlo" panose="020B0609030804020204" pitchFamily="49" charset="0"/>
              </a:rPr>
              <a:t>;</a:t>
            </a:r>
            <a:endParaRPr lang="en-US" sz="1800" dirty="0">
              <a:solidFill>
                <a:srgbClr val="000000"/>
              </a:solidFill>
              <a:effectLst/>
              <a:latin typeface="Menlo" panose="020B0609030804020204" pitchFamily="49" charset="0"/>
            </a:endParaRPr>
          </a:p>
        </p:txBody>
      </p:sp>
    </p:spTree>
    <p:extLst>
      <p:ext uri="{BB962C8B-B14F-4D97-AF65-F5344CB8AC3E}">
        <p14:creationId xmlns:p14="http://schemas.microsoft.com/office/powerpoint/2010/main" val="29518385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37FFC-DDF3-6FB7-8792-F3B0C586D4FC}"/>
              </a:ext>
            </a:extLst>
          </p:cNvPr>
          <p:cNvSpPr>
            <a:spLocks noGrp="1"/>
          </p:cNvSpPr>
          <p:nvPr>
            <p:ph type="title"/>
          </p:nvPr>
        </p:nvSpPr>
        <p:spPr>
          <a:xfrm>
            <a:off x="440586" y="657105"/>
            <a:ext cx="4145243" cy="543971"/>
          </a:xfrm>
        </p:spPr>
        <p:txBody>
          <a:bodyPr/>
          <a:lstStyle/>
          <a:p>
            <a:r>
              <a:rPr lang="en-US" dirty="0"/>
              <a:t>Group BY Illustrated</a:t>
            </a:r>
          </a:p>
        </p:txBody>
      </p:sp>
      <p:sp>
        <p:nvSpPr>
          <p:cNvPr id="3" name="Slide Number Placeholder 2">
            <a:extLst>
              <a:ext uri="{FF2B5EF4-FFF2-40B4-BE49-F238E27FC236}">
                <a16:creationId xmlns:a16="http://schemas.microsoft.com/office/drawing/2014/main" id="{5D1A3D9B-885E-18DD-78C1-5009A005B8E0}"/>
              </a:ext>
            </a:extLst>
          </p:cNvPr>
          <p:cNvSpPr>
            <a:spLocks noGrp="1"/>
          </p:cNvSpPr>
          <p:nvPr>
            <p:ph type="sldNum" sz="quarter" idx="12"/>
          </p:nvPr>
        </p:nvSpPr>
        <p:spPr/>
        <p:txBody>
          <a:bodyPr/>
          <a:lstStyle/>
          <a:p>
            <a:fld id="{3A98EE3D-8CD1-4C3F-BD1C-C98C9596463C}" type="slidenum">
              <a:rPr lang="en-US" smtClean="0"/>
              <a:t>25</a:t>
            </a:fld>
            <a:endParaRPr lang="en-US" dirty="0"/>
          </a:p>
        </p:txBody>
      </p:sp>
      <p:graphicFrame>
        <p:nvGraphicFramePr>
          <p:cNvPr id="5" name="Table 4">
            <a:extLst>
              <a:ext uri="{FF2B5EF4-FFF2-40B4-BE49-F238E27FC236}">
                <a16:creationId xmlns:a16="http://schemas.microsoft.com/office/drawing/2014/main" id="{43E6940A-C77E-9E05-3BC7-387C02458718}"/>
              </a:ext>
            </a:extLst>
          </p:cNvPr>
          <p:cNvGraphicFramePr>
            <a:graphicFrameLocks noGrp="1"/>
          </p:cNvGraphicFramePr>
          <p:nvPr>
            <p:extLst>
              <p:ext uri="{D42A27DB-BD31-4B8C-83A1-F6EECF244321}">
                <p14:modId xmlns:p14="http://schemas.microsoft.com/office/powerpoint/2010/main" val="4099395425"/>
              </p:ext>
            </p:extLst>
          </p:nvPr>
        </p:nvGraphicFramePr>
        <p:xfrm>
          <a:off x="3839254" y="2108200"/>
          <a:ext cx="1636486" cy="3708400"/>
        </p:xfrm>
        <a:graphic>
          <a:graphicData uri="http://schemas.openxmlformats.org/drawingml/2006/table">
            <a:tbl>
              <a:tblPr firstRow="1" bandRow="1">
                <a:tableStyleId>{5C22544A-7EE6-4342-B048-85BDC9FD1C3A}</a:tableStyleId>
              </a:tblPr>
              <a:tblGrid>
                <a:gridCol w="1636486">
                  <a:extLst>
                    <a:ext uri="{9D8B030D-6E8A-4147-A177-3AD203B41FA5}">
                      <a16:colId xmlns:a16="http://schemas.microsoft.com/office/drawing/2014/main" val="2770925279"/>
                    </a:ext>
                  </a:extLst>
                </a:gridCol>
              </a:tblGrid>
              <a:tr h="370840">
                <a:tc>
                  <a:txBody>
                    <a:bodyPr/>
                    <a:lstStyle/>
                    <a:p>
                      <a:pPr algn="ctr"/>
                      <a:r>
                        <a:rPr lang="en-US" dirty="0" err="1"/>
                        <a:t>BillingCountry</a:t>
                      </a:r>
                      <a:endParaRPr lang="en-US" dirty="0"/>
                    </a:p>
                  </a:txBody>
                  <a:tcPr/>
                </a:tc>
                <a:extLst>
                  <a:ext uri="{0D108BD9-81ED-4DB2-BD59-A6C34878D82A}">
                    <a16:rowId xmlns:a16="http://schemas.microsoft.com/office/drawing/2014/main" val="2849967213"/>
                  </a:ext>
                </a:extLst>
              </a:tr>
              <a:tr h="370840">
                <a:tc>
                  <a:txBody>
                    <a:bodyPr/>
                    <a:lstStyle/>
                    <a:p>
                      <a:pPr algn="ctr"/>
                      <a:r>
                        <a:rPr lang="en-US" dirty="0"/>
                        <a:t>USA</a:t>
                      </a:r>
                    </a:p>
                  </a:txBody>
                  <a:tcPr/>
                </a:tc>
                <a:extLst>
                  <a:ext uri="{0D108BD9-81ED-4DB2-BD59-A6C34878D82A}">
                    <a16:rowId xmlns:a16="http://schemas.microsoft.com/office/drawing/2014/main" val="1208970765"/>
                  </a:ext>
                </a:extLst>
              </a:tr>
              <a:tr h="370840">
                <a:tc>
                  <a:txBody>
                    <a:bodyPr/>
                    <a:lstStyle/>
                    <a:p>
                      <a:pPr algn="ctr"/>
                      <a:r>
                        <a:rPr lang="en-US" dirty="0"/>
                        <a:t>GER</a:t>
                      </a:r>
                    </a:p>
                  </a:txBody>
                  <a:tcPr/>
                </a:tc>
                <a:extLst>
                  <a:ext uri="{0D108BD9-81ED-4DB2-BD59-A6C34878D82A}">
                    <a16:rowId xmlns:a16="http://schemas.microsoft.com/office/drawing/2014/main" val="3037291660"/>
                  </a:ext>
                </a:extLst>
              </a:tr>
              <a:tr h="370840">
                <a:tc>
                  <a:txBody>
                    <a:bodyPr/>
                    <a:lstStyle/>
                    <a:p>
                      <a:pPr algn="ctr"/>
                      <a:r>
                        <a:rPr lang="en-US" dirty="0"/>
                        <a:t>CAN</a:t>
                      </a:r>
                    </a:p>
                  </a:txBody>
                  <a:tcPr/>
                </a:tc>
                <a:extLst>
                  <a:ext uri="{0D108BD9-81ED-4DB2-BD59-A6C34878D82A}">
                    <a16:rowId xmlns:a16="http://schemas.microsoft.com/office/drawing/2014/main" val="2521211048"/>
                  </a:ext>
                </a:extLst>
              </a:tr>
              <a:tr h="370840">
                <a:tc>
                  <a:txBody>
                    <a:bodyPr/>
                    <a:lstStyle/>
                    <a:p>
                      <a:pPr algn="ctr"/>
                      <a:r>
                        <a:rPr lang="en-US" dirty="0"/>
                        <a:t>CAN</a:t>
                      </a:r>
                    </a:p>
                  </a:txBody>
                  <a:tcPr/>
                </a:tc>
                <a:extLst>
                  <a:ext uri="{0D108BD9-81ED-4DB2-BD59-A6C34878D82A}">
                    <a16:rowId xmlns:a16="http://schemas.microsoft.com/office/drawing/2014/main" val="1463169276"/>
                  </a:ext>
                </a:extLst>
              </a:tr>
              <a:tr h="370840">
                <a:tc>
                  <a:txBody>
                    <a:bodyPr/>
                    <a:lstStyle/>
                    <a:p>
                      <a:pPr algn="ctr"/>
                      <a:r>
                        <a:rPr lang="en-US" dirty="0"/>
                        <a:t>GER</a:t>
                      </a:r>
                    </a:p>
                  </a:txBody>
                  <a:tcPr/>
                </a:tc>
                <a:extLst>
                  <a:ext uri="{0D108BD9-81ED-4DB2-BD59-A6C34878D82A}">
                    <a16:rowId xmlns:a16="http://schemas.microsoft.com/office/drawing/2014/main" val="2906451556"/>
                  </a:ext>
                </a:extLst>
              </a:tr>
              <a:tr h="370840">
                <a:tc>
                  <a:txBody>
                    <a:bodyPr/>
                    <a:lstStyle/>
                    <a:p>
                      <a:pPr algn="ctr"/>
                      <a:r>
                        <a:rPr lang="en-US" dirty="0"/>
                        <a:t>USA</a:t>
                      </a:r>
                    </a:p>
                  </a:txBody>
                  <a:tcPr/>
                </a:tc>
                <a:extLst>
                  <a:ext uri="{0D108BD9-81ED-4DB2-BD59-A6C34878D82A}">
                    <a16:rowId xmlns:a16="http://schemas.microsoft.com/office/drawing/2014/main" val="1654112280"/>
                  </a:ext>
                </a:extLst>
              </a:tr>
              <a:tr h="370840">
                <a:tc>
                  <a:txBody>
                    <a:bodyPr/>
                    <a:lstStyle/>
                    <a:p>
                      <a:pPr algn="ctr"/>
                      <a:r>
                        <a:rPr lang="en-US" dirty="0"/>
                        <a:t>USA</a:t>
                      </a:r>
                    </a:p>
                  </a:txBody>
                  <a:tcPr/>
                </a:tc>
                <a:extLst>
                  <a:ext uri="{0D108BD9-81ED-4DB2-BD59-A6C34878D82A}">
                    <a16:rowId xmlns:a16="http://schemas.microsoft.com/office/drawing/2014/main" val="1636419566"/>
                  </a:ext>
                </a:extLst>
              </a:tr>
              <a:tr h="370840">
                <a:tc>
                  <a:txBody>
                    <a:bodyPr/>
                    <a:lstStyle/>
                    <a:p>
                      <a:pPr algn="ctr"/>
                      <a:r>
                        <a:rPr lang="en-US" dirty="0"/>
                        <a:t>CAN</a:t>
                      </a:r>
                    </a:p>
                  </a:txBody>
                  <a:tcPr/>
                </a:tc>
                <a:extLst>
                  <a:ext uri="{0D108BD9-81ED-4DB2-BD59-A6C34878D82A}">
                    <a16:rowId xmlns:a16="http://schemas.microsoft.com/office/drawing/2014/main" val="2498216710"/>
                  </a:ext>
                </a:extLst>
              </a:tr>
              <a:tr h="370840">
                <a:tc>
                  <a:txBody>
                    <a:bodyPr/>
                    <a:lstStyle/>
                    <a:p>
                      <a:pPr algn="ctr"/>
                      <a:r>
                        <a:rPr lang="en-US" dirty="0"/>
                        <a:t>USA</a:t>
                      </a:r>
                    </a:p>
                  </a:txBody>
                  <a:tcPr/>
                </a:tc>
                <a:extLst>
                  <a:ext uri="{0D108BD9-81ED-4DB2-BD59-A6C34878D82A}">
                    <a16:rowId xmlns:a16="http://schemas.microsoft.com/office/drawing/2014/main" val="2699719943"/>
                  </a:ext>
                </a:extLst>
              </a:tr>
            </a:tbl>
          </a:graphicData>
        </a:graphic>
      </p:graphicFrame>
      <p:graphicFrame>
        <p:nvGraphicFramePr>
          <p:cNvPr id="6" name="Table 5">
            <a:extLst>
              <a:ext uri="{FF2B5EF4-FFF2-40B4-BE49-F238E27FC236}">
                <a16:creationId xmlns:a16="http://schemas.microsoft.com/office/drawing/2014/main" id="{48834B78-0978-5D5F-080B-D4BDA1E55A03}"/>
              </a:ext>
            </a:extLst>
          </p:cNvPr>
          <p:cNvGraphicFramePr>
            <a:graphicFrameLocks noGrp="1"/>
          </p:cNvGraphicFramePr>
          <p:nvPr>
            <p:extLst>
              <p:ext uri="{D42A27DB-BD31-4B8C-83A1-F6EECF244321}">
                <p14:modId xmlns:p14="http://schemas.microsoft.com/office/powerpoint/2010/main" val="3078482761"/>
              </p:ext>
            </p:extLst>
          </p:nvPr>
        </p:nvGraphicFramePr>
        <p:xfrm>
          <a:off x="6413725" y="1737360"/>
          <a:ext cx="1429658" cy="1483360"/>
        </p:xfrm>
        <a:graphic>
          <a:graphicData uri="http://schemas.openxmlformats.org/drawingml/2006/table">
            <a:tbl>
              <a:tblPr firstRow="1" bandRow="1">
                <a:tableStyleId>{69CF1AB2-1976-4502-BF36-3FF5EA218861}</a:tableStyleId>
              </a:tblPr>
              <a:tblGrid>
                <a:gridCol w="1429658">
                  <a:extLst>
                    <a:ext uri="{9D8B030D-6E8A-4147-A177-3AD203B41FA5}">
                      <a16:colId xmlns:a16="http://schemas.microsoft.com/office/drawing/2014/main" val="719701089"/>
                    </a:ext>
                  </a:extLst>
                </a:gridCol>
              </a:tblGrid>
              <a:tr h="370840">
                <a:tc>
                  <a:txBody>
                    <a:bodyPr/>
                    <a:lstStyle/>
                    <a:p>
                      <a:pPr algn="ctr"/>
                      <a:r>
                        <a:rPr lang="en-US" dirty="0"/>
                        <a:t>USA</a:t>
                      </a:r>
                    </a:p>
                  </a:txBody>
                  <a:tcPr/>
                </a:tc>
                <a:extLst>
                  <a:ext uri="{0D108BD9-81ED-4DB2-BD59-A6C34878D82A}">
                    <a16:rowId xmlns:a16="http://schemas.microsoft.com/office/drawing/2014/main" val="1747988173"/>
                  </a:ext>
                </a:extLst>
              </a:tr>
              <a:tr h="370840">
                <a:tc>
                  <a:txBody>
                    <a:bodyPr/>
                    <a:lstStyle/>
                    <a:p>
                      <a:pPr algn="ctr"/>
                      <a:r>
                        <a:rPr lang="en-US" dirty="0"/>
                        <a:t>USA</a:t>
                      </a:r>
                    </a:p>
                  </a:txBody>
                  <a:tcPr/>
                </a:tc>
                <a:extLst>
                  <a:ext uri="{0D108BD9-81ED-4DB2-BD59-A6C34878D82A}">
                    <a16:rowId xmlns:a16="http://schemas.microsoft.com/office/drawing/2014/main" val="230292286"/>
                  </a:ext>
                </a:extLst>
              </a:tr>
              <a:tr h="370840">
                <a:tc>
                  <a:txBody>
                    <a:bodyPr/>
                    <a:lstStyle/>
                    <a:p>
                      <a:pPr algn="ctr"/>
                      <a:r>
                        <a:rPr lang="en-US" dirty="0"/>
                        <a:t>USA</a:t>
                      </a:r>
                    </a:p>
                  </a:txBody>
                  <a:tcPr/>
                </a:tc>
                <a:extLst>
                  <a:ext uri="{0D108BD9-81ED-4DB2-BD59-A6C34878D82A}">
                    <a16:rowId xmlns:a16="http://schemas.microsoft.com/office/drawing/2014/main" val="98275194"/>
                  </a:ext>
                </a:extLst>
              </a:tr>
              <a:tr h="370840">
                <a:tc>
                  <a:txBody>
                    <a:bodyPr/>
                    <a:lstStyle/>
                    <a:p>
                      <a:pPr algn="ctr"/>
                      <a:r>
                        <a:rPr lang="en-US" dirty="0"/>
                        <a:t>USA</a:t>
                      </a:r>
                    </a:p>
                  </a:txBody>
                  <a:tcPr/>
                </a:tc>
                <a:extLst>
                  <a:ext uri="{0D108BD9-81ED-4DB2-BD59-A6C34878D82A}">
                    <a16:rowId xmlns:a16="http://schemas.microsoft.com/office/drawing/2014/main" val="2080892918"/>
                  </a:ext>
                </a:extLst>
              </a:tr>
            </a:tbl>
          </a:graphicData>
        </a:graphic>
      </p:graphicFrame>
      <p:graphicFrame>
        <p:nvGraphicFramePr>
          <p:cNvPr id="7" name="Table 6">
            <a:extLst>
              <a:ext uri="{FF2B5EF4-FFF2-40B4-BE49-F238E27FC236}">
                <a16:creationId xmlns:a16="http://schemas.microsoft.com/office/drawing/2014/main" id="{3A5E5738-8AD1-D4E4-CCCD-8EA1E751691D}"/>
              </a:ext>
            </a:extLst>
          </p:cNvPr>
          <p:cNvGraphicFramePr>
            <a:graphicFrameLocks noGrp="1"/>
          </p:cNvGraphicFramePr>
          <p:nvPr>
            <p:extLst>
              <p:ext uri="{D42A27DB-BD31-4B8C-83A1-F6EECF244321}">
                <p14:modId xmlns:p14="http://schemas.microsoft.com/office/powerpoint/2010/main" val="2731967809"/>
              </p:ext>
            </p:extLst>
          </p:nvPr>
        </p:nvGraphicFramePr>
        <p:xfrm>
          <a:off x="6413725" y="3734155"/>
          <a:ext cx="1429658" cy="1112520"/>
        </p:xfrm>
        <a:graphic>
          <a:graphicData uri="http://schemas.openxmlformats.org/drawingml/2006/table">
            <a:tbl>
              <a:tblPr firstRow="1" bandRow="1">
                <a:tableStyleId>{69CF1AB2-1976-4502-BF36-3FF5EA218861}</a:tableStyleId>
              </a:tblPr>
              <a:tblGrid>
                <a:gridCol w="1429658">
                  <a:extLst>
                    <a:ext uri="{9D8B030D-6E8A-4147-A177-3AD203B41FA5}">
                      <a16:colId xmlns:a16="http://schemas.microsoft.com/office/drawing/2014/main" val="719701089"/>
                    </a:ext>
                  </a:extLst>
                </a:gridCol>
              </a:tblGrid>
              <a:tr h="370840">
                <a:tc>
                  <a:txBody>
                    <a:bodyPr/>
                    <a:lstStyle/>
                    <a:p>
                      <a:pPr algn="ctr"/>
                      <a:r>
                        <a:rPr lang="en-US" dirty="0"/>
                        <a:t>CAN</a:t>
                      </a:r>
                    </a:p>
                  </a:txBody>
                  <a:tcPr/>
                </a:tc>
                <a:extLst>
                  <a:ext uri="{0D108BD9-81ED-4DB2-BD59-A6C34878D82A}">
                    <a16:rowId xmlns:a16="http://schemas.microsoft.com/office/drawing/2014/main" val="1747988173"/>
                  </a:ext>
                </a:extLst>
              </a:tr>
              <a:tr h="370840">
                <a:tc>
                  <a:txBody>
                    <a:bodyPr/>
                    <a:lstStyle/>
                    <a:p>
                      <a:pPr algn="ctr"/>
                      <a:r>
                        <a:rPr lang="en-US" dirty="0"/>
                        <a:t>CAN</a:t>
                      </a:r>
                    </a:p>
                  </a:txBody>
                  <a:tcPr/>
                </a:tc>
                <a:extLst>
                  <a:ext uri="{0D108BD9-81ED-4DB2-BD59-A6C34878D82A}">
                    <a16:rowId xmlns:a16="http://schemas.microsoft.com/office/drawing/2014/main" val="230292286"/>
                  </a:ext>
                </a:extLst>
              </a:tr>
              <a:tr h="370840">
                <a:tc>
                  <a:txBody>
                    <a:bodyPr/>
                    <a:lstStyle/>
                    <a:p>
                      <a:pPr algn="ctr"/>
                      <a:r>
                        <a:rPr lang="en-US" dirty="0"/>
                        <a:t>CAN</a:t>
                      </a:r>
                    </a:p>
                  </a:txBody>
                  <a:tcPr/>
                </a:tc>
                <a:extLst>
                  <a:ext uri="{0D108BD9-81ED-4DB2-BD59-A6C34878D82A}">
                    <a16:rowId xmlns:a16="http://schemas.microsoft.com/office/drawing/2014/main" val="98275194"/>
                  </a:ext>
                </a:extLst>
              </a:tr>
            </a:tbl>
          </a:graphicData>
        </a:graphic>
      </p:graphicFrame>
      <p:graphicFrame>
        <p:nvGraphicFramePr>
          <p:cNvPr id="8" name="Table 7">
            <a:extLst>
              <a:ext uri="{FF2B5EF4-FFF2-40B4-BE49-F238E27FC236}">
                <a16:creationId xmlns:a16="http://schemas.microsoft.com/office/drawing/2014/main" id="{3E4A9074-72AC-F65C-7FF5-D8EEBB23AB89}"/>
              </a:ext>
            </a:extLst>
          </p:cNvPr>
          <p:cNvGraphicFramePr>
            <a:graphicFrameLocks noGrp="1"/>
          </p:cNvGraphicFramePr>
          <p:nvPr>
            <p:extLst>
              <p:ext uri="{D42A27DB-BD31-4B8C-83A1-F6EECF244321}">
                <p14:modId xmlns:p14="http://schemas.microsoft.com/office/powerpoint/2010/main" val="2805181182"/>
              </p:ext>
            </p:extLst>
          </p:nvPr>
        </p:nvGraphicFramePr>
        <p:xfrm>
          <a:off x="6413725" y="5360110"/>
          <a:ext cx="1429658" cy="741680"/>
        </p:xfrm>
        <a:graphic>
          <a:graphicData uri="http://schemas.openxmlformats.org/drawingml/2006/table">
            <a:tbl>
              <a:tblPr firstRow="1" bandRow="1">
                <a:tableStyleId>{69CF1AB2-1976-4502-BF36-3FF5EA218861}</a:tableStyleId>
              </a:tblPr>
              <a:tblGrid>
                <a:gridCol w="1429658">
                  <a:extLst>
                    <a:ext uri="{9D8B030D-6E8A-4147-A177-3AD203B41FA5}">
                      <a16:colId xmlns:a16="http://schemas.microsoft.com/office/drawing/2014/main" val="719701089"/>
                    </a:ext>
                  </a:extLst>
                </a:gridCol>
              </a:tblGrid>
              <a:tr h="370840">
                <a:tc>
                  <a:txBody>
                    <a:bodyPr/>
                    <a:lstStyle/>
                    <a:p>
                      <a:pPr algn="ctr"/>
                      <a:r>
                        <a:rPr lang="en-US" dirty="0"/>
                        <a:t>GER</a:t>
                      </a:r>
                    </a:p>
                  </a:txBody>
                  <a:tcPr/>
                </a:tc>
                <a:extLst>
                  <a:ext uri="{0D108BD9-81ED-4DB2-BD59-A6C34878D82A}">
                    <a16:rowId xmlns:a16="http://schemas.microsoft.com/office/drawing/2014/main" val="1747988173"/>
                  </a:ext>
                </a:extLst>
              </a:tr>
              <a:tr h="370840">
                <a:tc>
                  <a:txBody>
                    <a:bodyPr/>
                    <a:lstStyle/>
                    <a:p>
                      <a:pPr algn="ctr"/>
                      <a:r>
                        <a:rPr lang="en-US" dirty="0"/>
                        <a:t>GER</a:t>
                      </a:r>
                    </a:p>
                  </a:txBody>
                  <a:tcPr/>
                </a:tc>
                <a:extLst>
                  <a:ext uri="{0D108BD9-81ED-4DB2-BD59-A6C34878D82A}">
                    <a16:rowId xmlns:a16="http://schemas.microsoft.com/office/drawing/2014/main" val="230292286"/>
                  </a:ext>
                </a:extLst>
              </a:tr>
            </a:tbl>
          </a:graphicData>
        </a:graphic>
      </p:graphicFrame>
      <p:graphicFrame>
        <p:nvGraphicFramePr>
          <p:cNvPr id="9" name="Table 8">
            <a:extLst>
              <a:ext uri="{FF2B5EF4-FFF2-40B4-BE49-F238E27FC236}">
                <a16:creationId xmlns:a16="http://schemas.microsoft.com/office/drawing/2014/main" id="{7F384783-FAFD-BB96-8C32-4FCBE63EF137}"/>
              </a:ext>
            </a:extLst>
          </p:cNvPr>
          <p:cNvGraphicFramePr>
            <a:graphicFrameLocks noGrp="1"/>
          </p:cNvGraphicFramePr>
          <p:nvPr>
            <p:extLst>
              <p:ext uri="{D42A27DB-BD31-4B8C-83A1-F6EECF244321}">
                <p14:modId xmlns:p14="http://schemas.microsoft.com/office/powerpoint/2010/main" val="1780807273"/>
              </p:ext>
            </p:extLst>
          </p:nvPr>
        </p:nvGraphicFramePr>
        <p:xfrm>
          <a:off x="8781368" y="3148647"/>
          <a:ext cx="2829442" cy="1483360"/>
        </p:xfrm>
        <a:graphic>
          <a:graphicData uri="http://schemas.openxmlformats.org/drawingml/2006/table">
            <a:tbl>
              <a:tblPr firstRow="1" bandRow="1">
                <a:tableStyleId>{5C22544A-7EE6-4342-B048-85BDC9FD1C3A}</a:tableStyleId>
              </a:tblPr>
              <a:tblGrid>
                <a:gridCol w="1591127">
                  <a:extLst>
                    <a:ext uri="{9D8B030D-6E8A-4147-A177-3AD203B41FA5}">
                      <a16:colId xmlns:a16="http://schemas.microsoft.com/office/drawing/2014/main" val="2816639365"/>
                    </a:ext>
                  </a:extLst>
                </a:gridCol>
                <a:gridCol w="1238315">
                  <a:extLst>
                    <a:ext uri="{9D8B030D-6E8A-4147-A177-3AD203B41FA5}">
                      <a16:colId xmlns:a16="http://schemas.microsoft.com/office/drawing/2014/main" val="279046244"/>
                    </a:ext>
                  </a:extLst>
                </a:gridCol>
              </a:tblGrid>
              <a:tr h="370840">
                <a:tc>
                  <a:txBody>
                    <a:bodyPr/>
                    <a:lstStyle/>
                    <a:p>
                      <a:r>
                        <a:rPr lang="en-US" dirty="0" err="1"/>
                        <a:t>BillingCountry</a:t>
                      </a:r>
                      <a:endParaRPr lang="en-US" dirty="0"/>
                    </a:p>
                  </a:txBody>
                  <a:tcPr/>
                </a:tc>
                <a:tc>
                  <a:txBody>
                    <a:bodyPr/>
                    <a:lstStyle/>
                    <a:p>
                      <a:r>
                        <a:rPr lang="en-US" dirty="0"/>
                        <a:t>COUNT(*)</a:t>
                      </a:r>
                    </a:p>
                  </a:txBody>
                  <a:tcPr/>
                </a:tc>
                <a:extLst>
                  <a:ext uri="{0D108BD9-81ED-4DB2-BD59-A6C34878D82A}">
                    <a16:rowId xmlns:a16="http://schemas.microsoft.com/office/drawing/2014/main" val="918896481"/>
                  </a:ext>
                </a:extLst>
              </a:tr>
              <a:tr h="370840">
                <a:tc>
                  <a:txBody>
                    <a:bodyPr/>
                    <a:lstStyle/>
                    <a:p>
                      <a:r>
                        <a:rPr lang="en-US" dirty="0"/>
                        <a:t>USA</a:t>
                      </a:r>
                    </a:p>
                  </a:txBody>
                  <a:tcPr/>
                </a:tc>
                <a:tc>
                  <a:txBody>
                    <a:bodyPr/>
                    <a:lstStyle/>
                    <a:p>
                      <a:r>
                        <a:rPr lang="en-US" dirty="0"/>
                        <a:t>4</a:t>
                      </a:r>
                    </a:p>
                  </a:txBody>
                  <a:tcPr/>
                </a:tc>
                <a:extLst>
                  <a:ext uri="{0D108BD9-81ED-4DB2-BD59-A6C34878D82A}">
                    <a16:rowId xmlns:a16="http://schemas.microsoft.com/office/drawing/2014/main" val="4175516741"/>
                  </a:ext>
                </a:extLst>
              </a:tr>
              <a:tr h="370840">
                <a:tc>
                  <a:txBody>
                    <a:bodyPr/>
                    <a:lstStyle/>
                    <a:p>
                      <a:r>
                        <a:rPr lang="en-US" dirty="0"/>
                        <a:t>CAN</a:t>
                      </a:r>
                    </a:p>
                  </a:txBody>
                  <a:tcPr/>
                </a:tc>
                <a:tc>
                  <a:txBody>
                    <a:bodyPr/>
                    <a:lstStyle/>
                    <a:p>
                      <a:r>
                        <a:rPr lang="en-US" dirty="0"/>
                        <a:t>3</a:t>
                      </a:r>
                    </a:p>
                  </a:txBody>
                  <a:tcPr/>
                </a:tc>
                <a:extLst>
                  <a:ext uri="{0D108BD9-81ED-4DB2-BD59-A6C34878D82A}">
                    <a16:rowId xmlns:a16="http://schemas.microsoft.com/office/drawing/2014/main" val="2325470134"/>
                  </a:ext>
                </a:extLst>
              </a:tr>
              <a:tr h="370840">
                <a:tc>
                  <a:txBody>
                    <a:bodyPr/>
                    <a:lstStyle/>
                    <a:p>
                      <a:r>
                        <a:rPr lang="en-US" dirty="0"/>
                        <a:t>GER</a:t>
                      </a:r>
                    </a:p>
                  </a:txBody>
                  <a:tcPr/>
                </a:tc>
                <a:tc>
                  <a:txBody>
                    <a:bodyPr/>
                    <a:lstStyle/>
                    <a:p>
                      <a:r>
                        <a:rPr lang="en-US" dirty="0"/>
                        <a:t>2</a:t>
                      </a:r>
                    </a:p>
                  </a:txBody>
                  <a:tcPr/>
                </a:tc>
                <a:extLst>
                  <a:ext uri="{0D108BD9-81ED-4DB2-BD59-A6C34878D82A}">
                    <a16:rowId xmlns:a16="http://schemas.microsoft.com/office/drawing/2014/main" val="4081430424"/>
                  </a:ext>
                </a:extLst>
              </a:tr>
            </a:tbl>
          </a:graphicData>
        </a:graphic>
      </p:graphicFrame>
      <p:cxnSp>
        <p:nvCxnSpPr>
          <p:cNvPr id="11" name="Straight Arrow Connector 10">
            <a:extLst>
              <a:ext uri="{FF2B5EF4-FFF2-40B4-BE49-F238E27FC236}">
                <a16:creationId xmlns:a16="http://schemas.microsoft.com/office/drawing/2014/main" id="{826F8C65-27AA-B324-35AA-A24135FAFAA2}"/>
              </a:ext>
            </a:extLst>
          </p:cNvPr>
          <p:cNvCxnSpPr>
            <a:cxnSpLocks/>
          </p:cNvCxnSpPr>
          <p:nvPr/>
        </p:nvCxnSpPr>
        <p:spPr>
          <a:xfrm flipV="1">
            <a:off x="5475740" y="1917329"/>
            <a:ext cx="937985" cy="7279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7EAA560-2D68-B20A-C758-FAF500810B4C}"/>
              </a:ext>
            </a:extLst>
          </p:cNvPr>
          <p:cNvCxnSpPr>
            <a:cxnSpLocks/>
          </p:cNvCxnSpPr>
          <p:nvPr/>
        </p:nvCxnSpPr>
        <p:spPr>
          <a:xfrm flipV="1">
            <a:off x="5466607" y="2304524"/>
            <a:ext cx="947118" cy="21886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DDA25747-9079-90AA-A6B0-AC0C84223181}"/>
              </a:ext>
            </a:extLst>
          </p:cNvPr>
          <p:cNvCxnSpPr>
            <a:cxnSpLocks/>
          </p:cNvCxnSpPr>
          <p:nvPr/>
        </p:nvCxnSpPr>
        <p:spPr>
          <a:xfrm flipV="1">
            <a:off x="5466607" y="2645229"/>
            <a:ext cx="947118" cy="22014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E81D59B4-C83E-999F-B3C4-96FCFE677CF4}"/>
              </a:ext>
            </a:extLst>
          </p:cNvPr>
          <p:cNvCxnSpPr>
            <a:cxnSpLocks/>
          </p:cNvCxnSpPr>
          <p:nvPr/>
        </p:nvCxnSpPr>
        <p:spPr>
          <a:xfrm flipV="1">
            <a:off x="5475740" y="2987300"/>
            <a:ext cx="937985" cy="26406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3F1B8D67-9FCA-744A-3BCE-0CABA55EAD18}"/>
              </a:ext>
            </a:extLst>
          </p:cNvPr>
          <p:cNvSpPr txBox="1"/>
          <p:nvPr/>
        </p:nvSpPr>
        <p:spPr>
          <a:xfrm>
            <a:off x="289616" y="3243996"/>
            <a:ext cx="3505182" cy="738664"/>
          </a:xfrm>
          <a:prstGeom prst="rect">
            <a:avLst/>
          </a:prstGeom>
          <a:noFill/>
        </p:spPr>
        <p:txBody>
          <a:bodyPr wrap="square">
            <a:spAutoFit/>
          </a:bodyPr>
          <a:lstStyle/>
          <a:p>
            <a:pPr marL="0" marR="0">
              <a:spcBef>
                <a:spcPts val="0"/>
              </a:spcBef>
              <a:spcAft>
                <a:spcPts val="0"/>
              </a:spcAft>
            </a:pPr>
            <a:r>
              <a:rPr lang="en-US" sz="1400" b="1" dirty="0">
                <a:solidFill>
                  <a:srgbClr val="800000"/>
                </a:solidFill>
                <a:effectLst/>
                <a:latin typeface="Menlo" panose="020B0609030804020204" pitchFamily="49" charset="0"/>
              </a:rPr>
              <a:t>SELECT</a:t>
            </a:r>
            <a:r>
              <a:rPr lang="en-US" sz="1400" dirty="0">
                <a:solidFill>
                  <a:srgbClr val="000000"/>
                </a:solidFill>
                <a:effectLst/>
                <a:latin typeface="Menlo" panose="020B0609030804020204" pitchFamily="49" charset="0"/>
              </a:rPr>
              <a:t> </a:t>
            </a:r>
            <a:r>
              <a:rPr lang="en-US" sz="1400" dirty="0" err="1">
                <a:solidFill>
                  <a:srgbClr val="006464"/>
                </a:solidFill>
                <a:effectLst/>
                <a:latin typeface="Menlo" panose="020B0609030804020204" pitchFamily="49" charset="0"/>
              </a:rPr>
              <a:t>BillingCountry</a:t>
            </a:r>
            <a:r>
              <a:rPr lang="en-US" sz="1400" dirty="0">
                <a:solidFill>
                  <a:srgbClr val="000000"/>
                </a:solidFill>
                <a:effectLst/>
                <a:latin typeface="Menlo" panose="020B0609030804020204" pitchFamily="49" charset="0"/>
              </a:rPr>
              <a:t>, </a:t>
            </a:r>
            <a:r>
              <a:rPr lang="en-US" sz="1400" b="1" dirty="0">
                <a:solidFill>
                  <a:srgbClr val="000080"/>
                </a:solidFill>
                <a:effectLst/>
                <a:latin typeface="Menlo" panose="020B0609030804020204" pitchFamily="49" charset="0"/>
              </a:rPr>
              <a:t>COUNT</a:t>
            </a:r>
            <a:r>
              <a:rPr lang="en-US" sz="1400" dirty="0">
                <a:solidFill>
                  <a:srgbClr val="000000"/>
                </a:solidFill>
                <a:effectLst/>
                <a:latin typeface="Menlo" panose="020B0609030804020204" pitchFamily="49" charset="0"/>
              </a:rPr>
              <a:t>(*) </a:t>
            </a:r>
          </a:p>
          <a:p>
            <a:pPr marL="0" marR="0">
              <a:spcBef>
                <a:spcPts val="0"/>
              </a:spcBef>
              <a:spcAft>
                <a:spcPts val="0"/>
              </a:spcAft>
            </a:pPr>
            <a:r>
              <a:rPr lang="en-US" sz="1400" b="1" dirty="0">
                <a:solidFill>
                  <a:srgbClr val="800000"/>
                </a:solidFill>
                <a:effectLst/>
                <a:latin typeface="Menlo" panose="020B0609030804020204" pitchFamily="49" charset="0"/>
              </a:rPr>
              <a:t>FROM</a:t>
            </a:r>
            <a:r>
              <a:rPr lang="en-US" sz="1400" dirty="0">
                <a:solidFill>
                  <a:srgbClr val="000000"/>
                </a:solidFill>
                <a:effectLst/>
                <a:latin typeface="Menlo" panose="020B0609030804020204" pitchFamily="49" charset="0"/>
              </a:rPr>
              <a:t> </a:t>
            </a:r>
            <a:r>
              <a:rPr lang="en-US" sz="1400" dirty="0">
                <a:solidFill>
                  <a:srgbClr val="8E00C6"/>
                </a:solidFill>
                <a:effectLst/>
                <a:latin typeface="Menlo" panose="020B0609030804020204" pitchFamily="49" charset="0"/>
              </a:rPr>
              <a:t>Invoice</a:t>
            </a:r>
            <a:endParaRPr lang="en-US" sz="1400" dirty="0">
              <a:solidFill>
                <a:srgbClr val="000000"/>
              </a:solidFill>
              <a:effectLst/>
              <a:latin typeface="Menlo" panose="020B0609030804020204" pitchFamily="49" charset="0"/>
            </a:endParaRPr>
          </a:p>
          <a:p>
            <a:pPr marL="0" marR="0">
              <a:spcBef>
                <a:spcPts val="0"/>
              </a:spcBef>
              <a:spcAft>
                <a:spcPts val="0"/>
              </a:spcAft>
            </a:pPr>
            <a:r>
              <a:rPr lang="en-US" sz="1400" b="1" dirty="0">
                <a:solidFill>
                  <a:srgbClr val="800000"/>
                </a:solidFill>
                <a:effectLst/>
                <a:latin typeface="Menlo" panose="020B0609030804020204" pitchFamily="49" charset="0"/>
              </a:rPr>
              <a:t>GROUP</a:t>
            </a:r>
            <a:r>
              <a:rPr lang="en-US" sz="1400" dirty="0">
                <a:solidFill>
                  <a:srgbClr val="000000"/>
                </a:solidFill>
                <a:effectLst/>
                <a:latin typeface="Menlo" panose="020B0609030804020204" pitchFamily="49" charset="0"/>
              </a:rPr>
              <a:t> </a:t>
            </a:r>
            <a:r>
              <a:rPr lang="en-US" sz="1400" b="1" dirty="0">
                <a:solidFill>
                  <a:srgbClr val="800000"/>
                </a:solidFill>
                <a:effectLst/>
                <a:latin typeface="Menlo" panose="020B0609030804020204" pitchFamily="49" charset="0"/>
              </a:rPr>
              <a:t>BY</a:t>
            </a:r>
            <a:r>
              <a:rPr lang="en-US" sz="1400" dirty="0">
                <a:solidFill>
                  <a:srgbClr val="000000"/>
                </a:solidFill>
                <a:effectLst/>
                <a:latin typeface="Menlo" panose="020B0609030804020204" pitchFamily="49" charset="0"/>
              </a:rPr>
              <a:t> </a:t>
            </a:r>
            <a:r>
              <a:rPr lang="en-US" sz="1400" dirty="0" err="1">
                <a:solidFill>
                  <a:srgbClr val="006464"/>
                </a:solidFill>
                <a:effectLst/>
                <a:latin typeface="Menlo" panose="020B0609030804020204" pitchFamily="49" charset="0"/>
              </a:rPr>
              <a:t>BillingCountry</a:t>
            </a:r>
            <a:r>
              <a:rPr lang="en-US" sz="1400" dirty="0">
                <a:solidFill>
                  <a:srgbClr val="FF0000"/>
                </a:solidFill>
                <a:effectLst/>
                <a:latin typeface="Menlo" panose="020B0609030804020204" pitchFamily="49" charset="0"/>
              </a:rPr>
              <a:t>;</a:t>
            </a:r>
            <a:endParaRPr lang="en-US" sz="1400" dirty="0">
              <a:solidFill>
                <a:srgbClr val="000000"/>
              </a:solidFill>
              <a:effectLst/>
              <a:latin typeface="Menlo" panose="020B0609030804020204" pitchFamily="49" charset="0"/>
            </a:endParaRPr>
          </a:p>
        </p:txBody>
      </p:sp>
      <p:cxnSp>
        <p:nvCxnSpPr>
          <p:cNvPr id="26" name="Straight Arrow Connector 25">
            <a:extLst>
              <a:ext uri="{FF2B5EF4-FFF2-40B4-BE49-F238E27FC236}">
                <a16:creationId xmlns:a16="http://schemas.microsoft.com/office/drawing/2014/main" id="{595AF4C8-FACD-E45B-D169-9EFA732251DB}"/>
              </a:ext>
            </a:extLst>
          </p:cNvPr>
          <p:cNvCxnSpPr>
            <a:cxnSpLocks/>
          </p:cNvCxnSpPr>
          <p:nvPr/>
        </p:nvCxnSpPr>
        <p:spPr>
          <a:xfrm>
            <a:off x="7843383" y="2440597"/>
            <a:ext cx="937985" cy="12377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5077E22D-55DE-2432-3F10-EEC465BCBFDE}"/>
              </a:ext>
            </a:extLst>
          </p:cNvPr>
          <p:cNvCxnSpPr>
            <a:cxnSpLocks/>
          </p:cNvCxnSpPr>
          <p:nvPr/>
        </p:nvCxnSpPr>
        <p:spPr>
          <a:xfrm flipV="1">
            <a:off x="7855176" y="4121160"/>
            <a:ext cx="926192" cy="1692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CC787705-3123-5251-11F1-E7524EC18400}"/>
              </a:ext>
            </a:extLst>
          </p:cNvPr>
          <p:cNvCxnSpPr>
            <a:cxnSpLocks/>
          </p:cNvCxnSpPr>
          <p:nvPr/>
        </p:nvCxnSpPr>
        <p:spPr>
          <a:xfrm flipV="1">
            <a:off x="7866969" y="4493159"/>
            <a:ext cx="914399" cy="12377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98CC7F69-A395-69E9-1F93-C1E39F05A642}"/>
              </a:ext>
            </a:extLst>
          </p:cNvPr>
          <p:cNvSpPr txBox="1"/>
          <p:nvPr/>
        </p:nvSpPr>
        <p:spPr>
          <a:xfrm>
            <a:off x="9132382" y="2690160"/>
            <a:ext cx="1952173" cy="369332"/>
          </a:xfrm>
          <a:prstGeom prst="rect">
            <a:avLst/>
          </a:prstGeom>
          <a:noFill/>
        </p:spPr>
        <p:txBody>
          <a:bodyPr wrap="square" rtlCol="0">
            <a:spAutoFit/>
          </a:bodyPr>
          <a:lstStyle/>
          <a:p>
            <a:pPr algn="ctr"/>
            <a:r>
              <a:rPr lang="en-US" dirty="0">
                <a:solidFill>
                  <a:srgbClr val="FF0000"/>
                </a:solidFill>
              </a:rPr>
              <a:t>Aggregation</a:t>
            </a:r>
          </a:p>
        </p:txBody>
      </p:sp>
      <p:sp>
        <p:nvSpPr>
          <p:cNvPr id="44" name="TextBox 43">
            <a:extLst>
              <a:ext uri="{FF2B5EF4-FFF2-40B4-BE49-F238E27FC236}">
                <a16:creationId xmlns:a16="http://schemas.microsoft.com/office/drawing/2014/main" id="{22F6831B-943B-FB33-AFF3-872D588D1433}"/>
              </a:ext>
            </a:extLst>
          </p:cNvPr>
          <p:cNvSpPr txBox="1"/>
          <p:nvPr/>
        </p:nvSpPr>
        <p:spPr>
          <a:xfrm>
            <a:off x="6437310" y="1266656"/>
            <a:ext cx="1429659" cy="369332"/>
          </a:xfrm>
          <a:prstGeom prst="rect">
            <a:avLst/>
          </a:prstGeom>
          <a:noFill/>
        </p:spPr>
        <p:txBody>
          <a:bodyPr wrap="square" rtlCol="0">
            <a:spAutoFit/>
          </a:bodyPr>
          <a:lstStyle/>
          <a:p>
            <a:pPr algn="ctr"/>
            <a:r>
              <a:rPr lang="en-US" dirty="0">
                <a:solidFill>
                  <a:srgbClr val="FF0000"/>
                </a:solidFill>
              </a:rPr>
              <a:t>Grouping</a:t>
            </a:r>
          </a:p>
        </p:txBody>
      </p:sp>
      <p:sp>
        <p:nvSpPr>
          <p:cNvPr id="45" name="TextBox 44">
            <a:extLst>
              <a:ext uri="{FF2B5EF4-FFF2-40B4-BE49-F238E27FC236}">
                <a16:creationId xmlns:a16="http://schemas.microsoft.com/office/drawing/2014/main" id="{9ACE78F0-00D8-112F-98FF-FDC186BE48AC}"/>
              </a:ext>
            </a:extLst>
          </p:cNvPr>
          <p:cNvSpPr txBox="1"/>
          <p:nvPr/>
        </p:nvSpPr>
        <p:spPr>
          <a:xfrm>
            <a:off x="3871000" y="1677019"/>
            <a:ext cx="1429659" cy="369332"/>
          </a:xfrm>
          <a:prstGeom prst="rect">
            <a:avLst/>
          </a:prstGeom>
          <a:noFill/>
        </p:spPr>
        <p:txBody>
          <a:bodyPr wrap="square" rtlCol="0">
            <a:spAutoFit/>
          </a:bodyPr>
          <a:lstStyle/>
          <a:p>
            <a:pPr algn="ctr"/>
            <a:r>
              <a:rPr lang="en-US" dirty="0">
                <a:solidFill>
                  <a:srgbClr val="FF0000"/>
                </a:solidFill>
              </a:rPr>
              <a:t>Selection</a:t>
            </a:r>
          </a:p>
        </p:txBody>
      </p:sp>
    </p:spTree>
    <p:extLst>
      <p:ext uri="{BB962C8B-B14F-4D97-AF65-F5344CB8AC3E}">
        <p14:creationId xmlns:p14="http://schemas.microsoft.com/office/powerpoint/2010/main" val="38176645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026356-FC63-31EB-C1B0-BE88B8D983E0}"/>
              </a:ext>
            </a:extLst>
          </p:cNvPr>
          <p:cNvSpPr>
            <a:spLocks noGrp="1"/>
          </p:cNvSpPr>
          <p:nvPr>
            <p:ph type="title"/>
          </p:nvPr>
        </p:nvSpPr>
        <p:spPr>
          <a:xfrm>
            <a:off x="575894" y="729658"/>
            <a:ext cx="11029616" cy="587513"/>
          </a:xfrm>
        </p:spPr>
        <p:txBody>
          <a:bodyPr/>
          <a:lstStyle/>
          <a:p>
            <a:r>
              <a:rPr lang="en-US" dirty="0"/>
              <a:t>Group BY Results</a:t>
            </a:r>
          </a:p>
        </p:txBody>
      </p:sp>
      <p:sp>
        <p:nvSpPr>
          <p:cNvPr id="3" name="Slide Number Placeholder 2">
            <a:extLst>
              <a:ext uri="{FF2B5EF4-FFF2-40B4-BE49-F238E27FC236}">
                <a16:creationId xmlns:a16="http://schemas.microsoft.com/office/drawing/2014/main" id="{E22FBF87-94FD-829D-E565-E7A9BC93D46B}"/>
              </a:ext>
            </a:extLst>
          </p:cNvPr>
          <p:cNvSpPr>
            <a:spLocks noGrp="1"/>
          </p:cNvSpPr>
          <p:nvPr>
            <p:ph type="sldNum" sz="quarter" idx="12"/>
          </p:nvPr>
        </p:nvSpPr>
        <p:spPr/>
        <p:txBody>
          <a:bodyPr/>
          <a:lstStyle/>
          <a:p>
            <a:fld id="{3A98EE3D-8CD1-4C3F-BD1C-C98C9596463C}" type="slidenum">
              <a:rPr lang="en-US" smtClean="0"/>
              <a:t>26</a:t>
            </a:fld>
            <a:endParaRPr lang="en-US" dirty="0"/>
          </a:p>
        </p:txBody>
      </p:sp>
      <p:sp>
        <p:nvSpPr>
          <p:cNvPr id="4" name="TextBox 3">
            <a:extLst>
              <a:ext uri="{FF2B5EF4-FFF2-40B4-BE49-F238E27FC236}">
                <a16:creationId xmlns:a16="http://schemas.microsoft.com/office/drawing/2014/main" id="{CB00F5D2-9AD9-A627-986E-8152E85435EA}"/>
              </a:ext>
            </a:extLst>
          </p:cNvPr>
          <p:cNvSpPr txBox="1"/>
          <p:nvPr/>
        </p:nvSpPr>
        <p:spPr>
          <a:xfrm>
            <a:off x="575894" y="1818697"/>
            <a:ext cx="3505182" cy="738664"/>
          </a:xfrm>
          <a:prstGeom prst="rect">
            <a:avLst/>
          </a:prstGeom>
          <a:noFill/>
        </p:spPr>
        <p:txBody>
          <a:bodyPr wrap="square">
            <a:spAutoFit/>
          </a:bodyPr>
          <a:lstStyle/>
          <a:p>
            <a:pPr marL="0" marR="0">
              <a:spcBef>
                <a:spcPts val="0"/>
              </a:spcBef>
              <a:spcAft>
                <a:spcPts val="0"/>
              </a:spcAft>
            </a:pPr>
            <a:r>
              <a:rPr lang="en-US" sz="1400" b="1" dirty="0">
                <a:solidFill>
                  <a:srgbClr val="800000"/>
                </a:solidFill>
                <a:effectLst/>
                <a:latin typeface="Menlo" panose="020B0609030804020204" pitchFamily="49" charset="0"/>
              </a:rPr>
              <a:t>SELECT</a:t>
            </a:r>
            <a:r>
              <a:rPr lang="en-US" sz="1400" dirty="0">
                <a:solidFill>
                  <a:srgbClr val="000000"/>
                </a:solidFill>
                <a:effectLst/>
                <a:latin typeface="Menlo" panose="020B0609030804020204" pitchFamily="49" charset="0"/>
              </a:rPr>
              <a:t> </a:t>
            </a:r>
            <a:r>
              <a:rPr lang="en-US" sz="1400" dirty="0" err="1">
                <a:solidFill>
                  <a:srgbClr val="006464"/>
                </a:solidFill>
                <a:effectLst/>
                <a:latin typeface="Menlo" panose="020B0609030804020204" pitchFamily="49" charset="0"/>
              </a:rPr>
              <a:t>BillingCountry</a:t>
            </a:r>
            <a:r>
              <a:rPr lang="en-US" sz="1400" dirty="0">
                <a:solidFill>
                  <a:srgbClr val="000000"/>
                </a:solidFill>
                <a:effectLst/>
                <a:latin typeface="Menlo" panose="020B0609030804020204" pitchFamily="49" charset="0"/>
              </a:rPr>
              <a:t>, </a:t>
            </a:r>
            <a:r>
              <a:rPr lang="en-US" sz="1400" b="1" dirty="0">
                <a:solidFill>
                  <a:srgbClr val="000080"/>
                </a:solidFill>
                <a:effectLst/>
                <a:latin typeface="Menlo" panose="020B0609030804020204" pitchFamily="49" charset="0"/>
              </a:rPr>
              <a:t>COUNT</a:t>
            </a:r>
            <a:r>
              <a:rPr lang="en-US" sz="1400" dirty="0">
                <a:solidFill>
                  <a:srgbClr val="000000"/>
                </a:solidFill>
                <a:effectLst/>
                <a:latin typeface="Menlo" panose="020B0609030804020204" pitchFamily="49" charset="0"/>
              </a:rPr>
              <a:t>(*) </a:t>
            </a:r>
          </a:p>
          <a:p>
            <a:pPr marL="0" marR="0">
              <a:spcBef>
                <a:spcPts val="0"/>
              </a:spcBef>
              <a:spcAft>
                <a:spcPts val="0"/>
              </a:spcAft>
            </a:pPr>
            <a:r>
              <a:rPr lang="en-US" sz="1400" b="1" dirty="0">
                <a:solidFill>
                  <a:srgbClr val="800000"/>
                </a:solidFill>
                <a:effectLst/>
                <a:latin typeface="Menlo" panose="020B0609030804020204" pitchFamily="49" charset="0"/>
              </a:rPr>
              <a:t>FROM</a:t>
            </a:r>
            <a:r>
              <a:rPr lang="en-US" sz="1400" dirty="0">
                <a:solidFill>
                  <a:srgbClr val="000000"/>
                </a:solidFill>
                <a:effectLst/>
                <a:latin typeface="Menlo" panose="020B0609030804020204" pitchFamily="49" charset="0"/>
              </a:rPr>
              <a:t> </a:t>
            </a:r>
            <a:r>
              <a:rPr lang="en-US" sz="1400" dirty="0">
                <a:solidFill>
                  <a:srgbClr val="8E00C6"/>
                </a:solidFill>
                <a:effectLst/>
                <a:latin typeface="Menlo" panose="020B0609030804020204" pitchFamily="49" charset="0"/>
              </a:rPr>
              <a:t>Invoice</a:t>
            </a:r>
            <a:endParaRPr lang="en-US" sz="1400" dirty="0">
              <a:solidFill>
                <a:srgbClr val="000000"/>
              </a:solidFill>
              <a:effectLst/>
              <a:latin typeface="Menlo" panose="020B0609030804020204" pitchFamily="49" charset="0"/>
            </a:endParaRPr>
          </a:p>
          <a:p>
            <a:pPr marL="0" marR="0">
              <a:spcBef>
                <a:spcPts val="0"/>
              </a:spcBef>
              <a:spcAft>
                <a:spcPts val="0"/>
              </a:spcAft>
            </a:pPr>
            <a:r>
              <a:rPr lang="en-US" sz="1400" b="1" dirty="0">
                <a:solidFill>
                  <a:srgbClr val="800000"/>
                </a:solidFill>
                <a:effectLst/>
                <a:latin typeface="Menlo" panose="020B0609030804020204" pitchFamily="49" charset="0"/>
              </a:rPr>
              <a:t>GROUP</a:t>
            </a:r>
            <a:r>
              <a:rPr lang="en-US" sz="1400" dirty="0">
                <a:solidFill>
                  <a:srgbClr val="000000"/>
                </a:solidFill>
                <a:effectLst/>
                <a:latin typeface="Menlo" panose="020B0609030804020204" pitchFamily="49" charset="0"/>
              </a:rPr>
              <a:t> </a:t>
            </a:r>
            <a:r>
              <a:rPr lang="en-US" sz="1400" b="1" dirty="0">
                <a:solidFill>
                  <a:srgbClr val="800000"/>
                </a:solidFill>
                <a:effectLst/>
                <a:latin typeface="Menlo" panose="020B0609030804020204" pitchFamily="49" charset="0"/>
              </a:rPr>
              <a:t>BY</a:t>
            </a:r>
            <a:r>
              <a:rPr lang="en-US" sz="1400" dirty="0">
                <a:solidFill>
                  <a:srgbClr val="000000"/>
                </a:solidFill>
                <a:effectLst/>
                <a:latin typeface="Menlo" panose="020B0609030804020204" pitchFamily="49" charset="0"/>
              </a:rPr>
              <a:t> </a:t>
            </a:r>
            <a:r>
              <a:rPr lang="en-US" sz="1400" dirty="0" err="1">
                <a:solidFill>
                  <a:srgbClr val="006464"/>
                </a:solidFill>
                <a:effectLst/>
                <a:latin typeface="Menlo" panose="020B0609030804020204" pitchFamily="49" charset="0"/>
              </a:rPr>
              <a:t>BillingCountry</a:t>
            </a:r>
            <a:r>
              <a:rPr lang="en-US" sz="1400" dirty="0">
                <a:solidFill>
                  <a:srgbClr val="FF0000"/>
                </a:solidFill>
                <a:effectLst/>
                <a:latin typeface="Menlo" panose="020B0609030804020204" pitchFamily="49" charset="0"/>
              </a:rPr>
              <a:t>;</a:t>
            </a:r>
            <a:endParaRPr lang="en-US" sz="1400" dirty="0">
              <a:solidFill>
                <a:srgbClr val="000000"/>
              </a:solidFill>
              <a:effectLst/>
              <a:latin typeface="Menlo" panose="020B0609030804020204" pitchFamily="49" charset="0"/>
            </a:endParaRPr>
          </a:p>
        </p:txBody>
      </p:sp>
      <p:pic>
        <p:nvPicPr>
          <p:cNvPr id="6" name="Picture 5">
            <a:extLst>
              <a:ext uri="{FF2B5EF4-FFF2-40B4-BE49-F238E27FC236}">
                <a16:creationId xmlns:a16="http://schemas.microsoft.com/office/drawing/2014/main" id="{89115902-58C1-0CB5-BE28-95FF73D459BF}"/>
              </a:ext>
            </a:extLst>
          </p:cNvPr>
          <p:cNvPicPr>
            <a:picLocks noChangeAspect="1"/>
          </p:cNvPicPr>
          <p:nvPr/>
        </p:nvPicPr>
        <p:blipFill>
          <a:blip r:embed="rId2"/>
          <a:stretch>
            <a:fillRect/>
          </a:stretch>
        </p:blipFill>
        <p:spPr>
          <a:xfrm>
            <a:off x="4181552" y="1818697"/>
            <a:ext cx="2959100" cy="4381500"/>
          </a:xfrm>
          <a:prstGeom prst="rect">
            <a:avLst/>
          </a:prstGeom>
        </p:spPr>
      </p:pic>
      <p:sp>
        <p:nvSpPr>
          <p:cNvPr id="8" name="TextBox 7">
            <a:extLst>
              <a:ext uri="{FF2B5EF4-FFF2-40B4-BE49-F238E27FC236}">
                <a16:creationId xmlns:a16="http://schemas.microsoft.com/office/drawing/2014/main" id="{325ADDDE-EB2B-89DF-CC0F-65B17BEE3401}"/>
              </a:ext>
            </a:extLst>
          </p:cNvPr>
          <p:cNvSpPr txBox="1"/>
          <p:nvPr/>
        </p:nvSpPr>
        <p:spPr>
          <a:xfrm>
            <a:off x="575895" y="3290500"/>
            <a:ext cx="3505181" cy="1169551"/>
          </a:xfrm>
          <a:prstGeom prst="rect">
            <a:avLst/>
          </a:prstGeom>
          <a:noFill/>
        </p:spPr>
        <p:txBody>
          <a:bodyPr wrap="square">
            <a:spAutoFit/>
          </a:bodyPr>
          <a:lstStyle/>
          <a:p>
            <a:pPr marL="0" marR="0">
              <a:spcBef>
                <a:spcPts val="0"/>
              </a:spcBef>
              <a:spcAft>
                <a:spcPts val="0"/>
              </a:spcAft>
            </a:pPr>
            <a:r>
              <a:rPr lang="en-US" sz="1400" b="1" dirty="0">
                <a:solidFill>
                  <a:srgbClr val="800000"/>
                </a:solidFill>
                <a:effectLst/>
                <a:latin typeface="Menlo" panose="020B0609030804020204" pitchFamily="49" charset="0"/>
              </a:rPr>
              <a:t>SELECT</a:t>
            </a:r>
            <a:r>
              <a:rPr lang="en-US" sz="1400" dirty="0">
                <a:solidFill>
                  <a:srgbClr val="000000"/>
                </a:solidFill>
                <a:effectLst/>
                <a:latin typeface="Menlo" panose="020B0609030804020204" pitchFamily="49" charset="0"/>
              </a:rPr>
              <a:t> </a:t>
            </a:r>
            <a:r>
              <a:rPr lang="en-US" sz="1400" dirty="0" err="1">
                <a:solidFill>
                  <a:srgbClr val="006464"/>
                </a:solidFill>
                <a:effectLst/>
                <a:latin typeface="Menlo" panose="020B0609030804020204" pitchFamily="49" charset="0"/>
              </a:rPr>
              <a:t>BillingCountry</a:t>
            </a:r>
            <a:r>
              <a:rPr lang="en-US" sz="1400" dirty="0">
                <a:solidFill>
                  <a:srgbClr val="000000"/>
                </a:solidFill>
                <a:effectLst/>
                <a:latin typeface="Menlo" panose="020B0609030804020204" pitchFamily="49" charset="0"/>
              </a:rPr>
              <a:t>, </a:t>
            </a:r>
            <a:r>
              <a:rPr lang="en-US" sz="1400" b="1" dirty="0">
                <a:solidFill>
                  <a:srgbClr val="000080"/>
                </a:solidFill>
                <a:effectLst/>
                <a:latin typeface="Menlo" panose="020B0609030804020204" pitchFamily="49" charset="0"/>
              </a:rPr>
              <a:t>COUNT</a:t>
            </a:r>
            <a:r>
              <a:rPr lang="en-US" sz="1400" dirty="0">
                <a:solidFill>
                  <a:srgbClr val="000000"/>
                </a:solidFill>
                <a:effectLst/>
                <a:latin typeface="Menlo" panose="020B0609030804020204" pitchFamily="49" charset="0"/>
              </a:rPr>
              <a:t>(*) </a:t>
            </a:r>
          </a:p>
          <a:p>
            <a:pPr marL="0" marR="0">
              <a:spcBef>
                <a:spcPts val="0"/>
              </a:spcBef>
              <a:spcAft>
                <a:spcPts val="0"/>
              </a:spcAft>
            </a:pPr>
            <a:r>
              <a:rPr lang="en-US" sz="1400" b="1" dirty="0">
                <a:solidFill>
                  <a:srgbClr val="800000"/>
                </a:solidFill>
                <a:effectLst/>
                <a:latin typeface="Menlo" panose="020B0609030804020204" pitchFamily="49" charset="0"/>
              </a:rPr>
              <a:t>FROM</a:t>
            </a:r>
            <a:r>
              <a:rPr lang="en-US" sz="1400" dirty="0">
                <a:solidFill>
                  <a:srgbClr val="000000"/>
                </a:solidFill>
                <a:effectLst/>
                <a:latin typeface="Menlo" panose="020B0609030804020204" pitchFamily="49" charset="0"/>
              </a:rPr>
              <a:t> </a:t>
            </a:r>
            <a:r>
              <a:rPr lang="en-US" sz="1400" dirty="0">
                <a:solidFill>
                  <a:srgbClr val="8E00C6"/>
                </a:solidFill>
                <a:effectLst/>
                <a:latin typeface="Menlo" panose="020B0609030804020204" pitchFamily="49" charset="0"/>
              </a:rPr>
              <a:t>Invoice</a:t>
            </a:r>
            <a:endParaRPr lang="en-US" sz="1400" dirty="0">
              <a:solidFill>
                <a:srgbClr val="000000"/>
              </a:solidFill>
              <a:effectLst/>
              <a:latin typeface="Menlo" panose="020B0609030804020204" pitchFamily="49" charset="0"/>
            </a:endParaRPr>
          </a:p>
          <a:p>
            <a:pPr marL="0" marR="0">
              <a:spcBef>
                <a:spcPts val="0"/>
              </a:spcBef>
              <a:spcAft>
                <a:spcPts val="0"/>
              </a:spcAft>
            </a:pPr>
            <a:r>
              <a:rPr lang="en-US" sz="1400" b="1" dirty="0">
                <a:solidFill>
                  <a:srgbClr val="800000"/>
                </a:solidFill>
                <a:effectLst/>
                <a:latin typeface="Menlo" panose="020B0609030804020204" pitchFamily="49" charset="0"/>
              </a:rPr>
              <a:t>WHERE</a:t>
            </a:r>
            <a:r>
              <a:rPr lang="en-US" sz="1400" dirty="0">
                <a:solidFill>
                  <a:srgbClr val="000000"/>
                </a:solidFill>
                <a:effectLst/>
                <a:latin typeface="Menlo" panose="020B0609030804020204" pitchFamily="49" charset="0"/>
              </a:rPr>
              <a:t> </a:t>
            </a:r>
            <a:r>
              <a:rPr lang="en-US" sz="1400" dirty="0" err="1">
                <a:solidFill>
                  <a:srgbClr val="006464"/>
                </a:solidFill>
                <a:effectLst/>
                <a:latin typeface="Menlo" panose="020B0609030804020204" pitchFamily="49" charset="0"/>
              </a:rPr>
              <a:t>BillingCountry</a:t>
            </a:r>
            <a:r>
              <a:rPr lang="en-US" sz="1400" dirty="0">
                <a:solidFill>
                  <a:srgbClr val="000000"/>
                </a:solidFill>
                <a:effectLst/>
                <a:latin typeface="Menlo" panose="020B0609030804020204" pitchFamily="49" charset="0"/>
              </a:rPr>
              <a:t> </a:t>
            </a:r>
            <a:r>
              <a:rPr lang="en-US" sz="1400" b="1" dirty="0">
                <a:solidFill>
                  <a:srgbClr val="800000"/>
                </a:solidFill>
                <a:effectLst/>
                <a:latin typeface="Menlo" panose="020B0609030804020204" pitchFamily="49" charset="0"/>
              </a:rPr>
              <a:t>IN</a:t>
            </a:r>
            <a:r>
              <a:rPr lang="en-US" sz="1400" dirty="0">
                <a:solidFill>
                  <a:srgbClr val="000000"/>
                </a:solidFill>
                <a:effectLst/>
                <a:latin typeface="Menlo" panose="020B0609030804020204" pitchFamily="49" charset="0"/>
              </a:rPr>
              <a:t> (</a:t>
            </a:r>
            <a:r>
              <a:rPr lang="en-US" sz="1400" b="1" dirty="0">
                <a:solidFill>
                  <a:srgbClr val="000080"/>
                </a:solidFill>
                <a:effectLst/>
                <a:latin typeface="Menlo" panose="020B0609030804020204" pitchFamily="49" charset="0"/>
              </a:rPr>
              <a:t>"USA"</a:t>
            </a:r>
            <a:r>
              <a:rPr lang="en-US" sz="1400" dirty="0">
                <a:solidFill>
                  <a:srgbClr val="000000"/>
                </a:solidFill>
                <a:effectLst/>
                <a:latin typeface="Menlo" panose="020B0609030804020204" pitchFamily="49" charset="0"/>
              </a:rPr>
              <a:t>, </a:t>
            </a:r>
            <a:r>
              <a:rPr lang="en-US" sz="1400" b="1" dirty="0">
                <a:solidFill>
                  <a:srgbClr val="000080"/>
                </a:solidFill>
                <a:effectLst/>
                <a:latin typeface="Menlo" panose="020B0609030804020204" pitchFamily="49" charset="0"/>
              </a:rPr>
              <a:t>"</a:t>
            </a:r>
            <a:r>
              <a:rPr lang="en-US" sz="1400" b="1" dirty="0" err="1">
                <a:solidFill>
                  <a:srgbClr val="000080"/>
                </a:solidFill>
                <a:effectLst/>
                <a:latin typeface="Menlo" panose="020B0609030804020204" pitchFamily="49" charset="0"/>
              </a:rPr>
              <a:t>Canada"</a:t>
            </a:r>
            <a:r>
              <a:rPr lang="en-US" sz="1400" dirty="0" err="1">
                <a:solidFill>
                  <a:srgbClr val="000000"/>
                </a:solidFill>
                <a:effectLst/>
                <a:latin typeface="Menlo" panose="020B0609030804020204" pitchFamily="49" charset="0"/>
              </a:rPr>
              <a:t>,</a:t>
            </a:r>
            <a:r>
              <a:rPr lang="en-US" sz="1400" b="1" dirty="0" err="1">
                <a:solidFill>
                  <a:srgbClr val="000080"/>
                </a:solidFill>
                <a:effectLst/>
                <a:latin typeface="Menlo" panose="020B0609030804020204" pitchFamily="49" charset="0"/>
              </a:rPr>
              <a:t>"Germany</a:t>
            </a:r>
            <a:r>
              <a:rPr lang="en-US" sz="1400" b="1" dirty="0">
                <a:solidFill>
                  <a:srgbClr val="000080"/>
                </a:solidFill>
                <a:effectLst/>
                <a:latin typeface="Menlo" panose="020B0609030804020204" pitchFamily="49" charset="0"/>
              </a:rPr>
              <a:t>"</a:t>
            </a:r>
            <a:r>
              <a:rPr lang="en-US" sz="1400" dirty="0">
                <a:solidFill>
                  <a:srgbClr val="000000"/>
                </a:solidFill>
                <a:effectLst/>
                <a:latin typeface="Menlo" panose="020B0609030804020204" pitchFamily="49" charset="0"/>
              </a:rPr>
              <a:t>)</a:t>
            </a:r>
          </a:p>
          <a:p>
            <a:pPr marL="0" marR="0">
              <a:spcBef>
                <a:spcPts val="0"/>
              </a:spcBef>
              <a:spcAft>
                <a:spcPts val="0"/>
              </a:spcAft>
            </a:pPr>
            <a:r>
              <a:rPr lang="en-US" sz="1400" b="1" dirty="0">
                <a:solidFill>
                  <a:srgbClr val="800000"/>
                </a:solidFill>
                <a:effectLst/>
                <a:latin typeface="Menlo" panose="020B0609030804020204" pitchFamily="49" charset="0"/>
              </a:rPr>
              <a:t>GROUP</a:t>
            </a:r>
            <a:r>
              <a:rPr lang="en-US" sz="1400" dirty="0">
                <a:solidFill>
                  <a:srgbClr val="000000"/>
                </a:solidFill>
                <a:effectLst/>
                <a:latin typeface="Menlo" panose="020B0609030804020204" pitchFamily="49" charset="0"/>
              </a:rPr>
              <a:t> </a:t>
            </a:r>
            <a:r>
              <a:rPr lang="en-US" sz="1400" b="1" dirty="0">
                <a:solidFill>
                  <a:srgbClr val="800000"/>
                </a:solidFill>
                <a:effectLst/>
                <a:latin typeface="Menlo" panose="020B0609030804020204" pitchFamily="49" charset="0"/>
              </a:rPr>
              <a:t>BY</a:t>
            </a:r>
            <a:r>
              <a:rPr lang="en-US" sz="1400" dirty="0">
                <a:solidFill>
                  <a:srgbClr val="000000"/>
                </a:solidFill>
                <a:effectLst/>
                <a:latin typeface="Menlo" panose="020B0609030804020204" pitchFamily="49" charset="0"/>
              </a:rPr>
              <a:t> </a:t>
            </a:r>
            <a:r>
              <a:rPr lang="en-US" sz="1400" dirty="0" err="1">
                <a:solidFill>
                  <a:srgbClr val="006464"/>
                </a:solidFill>
                <a:effectLst/>
                <a:latin typeface="Menlo" panose="020B0609030804020204" pitchFamily="49" charset="0"/>
              </a:rPr>
              <a:t>BillingCountry</a:t>
            </a:r>
            <a:r>
              <a:rPr lang="en-US" sz="1400" dirty="0">
                <a:solidFill>
                  <a:srgbClr val="FF0000"/>
                </a:solidFill>
                <a:effectLst/>
                <a:latin typeface="Menlo" panose="020B0609030804020204" pitchFamily="49" charset="0"/>
              </a:rPr>
              <a:t>;</a:t>
            </a:r>
            <a:endParaRPr lang="en-US" sz="1400" dirty="0">
              <a:solidFill>
                <a:srgbClr val="000000"/>
              </a:solidFill>
              <a:effectLst/>
              <a:latin typeface="Menlo" panose="020B0609030804020204" pitchFamily="49" charset="0"/>
            </a:endParaRPr>
          </a:p>
        </p:txBody>
      </p:sp>
      <p:pic>
        <p:nvPicPr>
          <p:cNvPr id="9" name="Picture 8">
            <a:extLst>
              <a:ext uri="{FF2B5EF4-FFF2-40B4-BE49-F238E27FC236}">
                <a16:creationId xmlns:a16="http://schemas.microsoft.com/office/drawing/2014/main" id="{A548C940-D381-8C94-6B1C-CC7F6AAD0D59}"/>
              </a:ext>
            </a:extLst>
          </p:cNvPr>
          <p:cNvPicPr>
            <a:picLocks noChangeAspect="1"/>
          </p:cNvPicPr>
          <p:nvPr/>
        </p:nvPicPr>
        <p:blipFill>
          <a:blip r:embed="rId3"/>
          <a:stretch>
            <a:fillRect/>
          </a:stretch>
        </p:blipFill>
        <p:spPr>
          <a:xfrm>
            <a:off x="7642855" y="1818697"/>
            <a:ext cx="3441700" cy="1130300"/>
          </a:xfrm>
          <a:prstGeom prst="rect">
            <a:avLst/>
          </a:prstGeom>
        </p:spPr>
      </p:pic>
    </p:spTree>
    <p:extLst>
      <p:ext uri="{BB962C8B-B14F-4D97-AF65-F5344CB8AC3E}">
        <p14:creationId xmlns:p14="http://schemas.microsoft.com/office/powerpoint/2010/main" val="1788848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dissolv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dissolv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dissolve">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95605-4BD0-6165-7515-69BE2A3C7C9C}"/>
              </a:ext>
            </a:extLst>
          </p:cNvPr>
          <p:cNvSpPr>
            <a:spLocks noGrp="1"/>
          </p:cNvSpPr>
          <p:nvPr>
            <p:ph type="title"/>
          </p:nvPr>
        </p:nvSpPr>
        <p:spPr/>
        <p:txBody>
          <a:bodyPr/>
          <a:lstStyle/>
          <a:p>
            <a:r>
              <a:rPr lang="en-US" dirty="0"/>
              <a:t>Having</a:t>
            </a:r>
          </a:p>
        </p:txBody>
      </p:sp>
      <p:sp>
        <p:nvSpPr>
          <p:cNvPr id="3" name="Content Placeholder 2">
            <a:extLst>
              <a:ext uri="{FF2B5EF4-FFF2-40B4-BE49-F238E27FC236}">
                <a16:creationId xmlns:a16="http://schemas.microsoft.com/office/drawing/2014/main" id="{008FA5CF-2342-E58A-0725-A7C344381B52}"/>
              </a:ext>
            </a:extLst>
          </p:cNvPr>
          <p:cNvSpPr>
            <a:spLocks noGrp="1"/>
          </p:cNvSpPr>
          <p:nvPr>
            <p:ph idx="1"/>
          </p:nvPr>
        </p:nvSpPr>
        <p:spPr>
          <a:xfrm>
            <a:off x="581192" y="1451113"/>
            <a:ext cx="4273837" cy="4524237"/>
          </a:xfrm>
        </p:spPr>
        <p:txBody>
          <a:bodyPr/>
          <a:lstStyle/>
          <a:p>
            <a:r>
              <a:rPr lang="en-US" dirty="0">
                <a:solidFill>
                  <a:srgbClr val="0E0E0E"/>
                </a:solidFill>
                <a:effectLst/>
                <a:latin typeface=".SF NS"/>
              </a:rPr>
              <a:t>The </a:t>
            </a:r>
            <a:r>
              <a:rPr lang="en-US" dirty="0">
                <a:solidFill>
                  <a:srgbClr val="0E0E0E"/>
                </a:solidFill>
                <a:effectLst/>
                <a:latin typeface=".AppleSystemUIFontMonospaced"/>
              </a:rPr>
              <a:t>HAVING</a:t>
            </a:r>
            <a:r>
              <a:rPr lang="en-US" dirty="0">
                <a:solidFill>
                  <a:srgbClr val="0E0E0E"/>
                </a:solidFill>
                <a:effectLst/>
                <a:latin typeface=".SF NS"/>
              </a:rPr>
              <a:t> clause in SQL is used to filter the results of a </a:t>
            </a:r>
            <a:r>
              <a:rPr lang="en-US" dirty="0">
                <a:solidFill>
                  <a:srgbClr val="0E0E0E"/>
                </a:solidFill>
                <a:effectLst/>
                <a:latin typeface=".AppleSystemUIFontMonospaced"/>
              </a:rPr>
              <a:t>GROUP BY</a:t>
            </a:r>
            <a:r>
              <a:rPr lang="en-US" dirty="0">
                <a:solidFill>
                  <a:srgbClr val="0E0E0E"/>
                </a:solidFill>
                <a:effectLst/>
                <a:latin typeface=".SF NS"/>
              </a:rPr>
              <a:t> query. </a:t>
            </a:r>
          </a:p>
          <a:p>
            <a:r>
              <a:rPr lang="en-US" dirty="0">
                <a:solidFill>
                  <a:srgbClr val="0E0E0E"/>
                </a:solidFill>
                <a:effectLst/>
                <a:latin typeface=".SF NS"/>
              </a:rPr>
              <a:t>It is similar to the </a:t>
            </a:r>
            <a:r>
              <a:rPr lang="en-US" dirty="0">
                <a:solidFill>
                  <a:srgbClr val="0E0E0E"/>
                </a:solidFill>
                <a:effectLst/>
                <a:latin typeface=".AppleSystemUIFontMonospaced"/>
              </a:rPr>
              <a:t>WHERE</a:t>
            </a:r>
            <a:r>
              <a:rPr lang="en-US" dirty="0">
                <a:solidFill>
                  <a:srgbClr val="0E0E0E"/>
                </a:solidFill>
                <a:effectLst/>
                <a:latin typeface=".SF NS"/>
              </a:rPr>
              <a:t> clause, but the key difference is that </a:t>
            </a:r>
            <a:r>
              <a:rPr lang="en-US" b="1" dirty="0">
                <a:solidFill>
                  <a:srgbClr val="0E0E0E"/>
                </a:solidFill>
                <a:effectLst/>
                <a:latin typeface=".AppleSystemUIFontMonospaced"/>
              </a:rPr>
              <a:t>HAVING</a:t>
            </a:r>
            <a:r>
              <a:rPr lang="en-US" dirty="0">
                <a:solidFill>
                  <a:srgbClr val="0E0E0E"/>
                </a:solidFill>
                <a:effectLst/>
                <a:latin typeface=".SF NS"/>
              </a:rPr>
              <a:t> operates on </a:t>
            </a:r>
            <a:r>
              <a:rPr lang="en-US" b="1" dirty="0">
                <a:solidFill>
                  <a:srgbClr val="0E0E0E"/>
                </a:solidFill>
                <a:effectLst/>
                <a:latin typeface=".SF NS"/>
              </a:rPr>
              <a:t>aggregated</a:t>
            </a:r>
            <a:r>
              <a:rPr lang="en-US" dirty="0">
                <a:solidFill>
                  <a:srgbClr val="0E0E0E"/>
                </a:solidFill>
                <a:effectLst/>
                <a:latin typeface=".SF NS"/>
              </a:rPr>
              <a:t> data </a:t>
            </a:r>
            <a:r>
              <a:rPr lang="en-US" b="1" dirty="0">
                <a:solidFill>
                  <a:srgbClr val="0E0E0E"/>
                </a:solidFill>
                <a:effectLst/>
                <a:latin typeface=".SF NS"/>
              </a:rPr>
              <a:t>after</a:t>
            </a:r>
            <a:r>
              <a:rPr lang="en-US" dirty="0">
                <a:solidFill>
                  <a:srgbClr val="0E0E0E"/>
                </a:solidFill>
                <a:effectLst/>
                <a:latin typeface=".SF NS"/>
              </a:rPr>
              <a:t> the </a:t>
            </a:r>
            <a:r>
              <a:rPr lang="en-US" b="1" dirty="0">
                <a:solidFill>
                  <a:srgbClr val="0E0E0E"/>
                </a:solidFill>
                <a:effectLst/>
                <a:latin typeface=".AppleSystemUIFontMonospaced"/>
              </a:rPr>
              <a:t>GROUP</a:t>
            </a:r>
            <a:r>
              <a:rPr lang="en-US" dirty="0">
                <a:solidFill>
                  <a:srgbClr val="0E0E0E"/>
                </a:solidFill>
                <a:effectLst/>
                <a:latin typeface=".AppleSystemUIFontMonospaced"/>
              </a:rPr>
              <a:t> </a:t>
            </a:r>
            <a:r>
              <a:rPr lang="en-US" b="1" dirty="0">
                <a:solidFill>
                  <a:srgbClr val="0E0E0E"/>
                </a:solidFill>
                <a:effectLst/>
                <a:latin typeface=".AppleSystemUIFontMonospaced"/>
              </a:rPr>
              <a:t>BY</a:t>
            </a:r>
            <a:r>
              <a:rPr lang="en-US" dirty="0">
                <a:solidFill>
                  <a:srgbClr val="0E0E0E"/>
                </a:solidFill>
                <a:effectLst/>
                <a:latin typeface=".SF NS"/>
              </a:rPr>
              <a:t> operation, whereas </a:t>
            </a:r>
            <a:r>
              <a:rPr lang="en-US" b="1" dirty="0">
                <a:solidFill>
                  <a:srgbClr val="0E0E0E"/>
                </a:solidFill>
                <a:effectLst/>
                <a:latin typeface=".AppleSystemUIFontMonospaced"/>
              </a:rPr>
              <a:t>WHERE</a:t>
            </a:r>
            <a:r>
              <a:rPr lang="en-US" dirty="0">
                <a:solidFill>
                  <a:srgbClr val="0E0E0E"/>
                </a:solidFill>
                <a:effectLst/>
                <a:latin typeface=".SF NS"/>
              </a:rPr>
              <a:t> filters rows </a:t>
            </a:r>
            <a:r>
              <a:rPr lang="en-US" b="1" dirty="0">
                <a:solidFill>
                  <a:srgbClr val="0E0E0E"/>
                </a:solidFill>
                <a:effectLst/>
                <a:latin typeface=".SF NS"/>
              </a:rPr>
              <a:t>before</a:t>
            </a:r>
            <a:r>
              <a:rPr lang="en-US" dirty="0">
                <a:solidFill>
                  <a:srgbClr val="0E0E0E"/>
                </a:solidFill>
                <a:effectLst/>
                <a:latin typeface=".SF NS"/>
              </a:rPr>
              <a:t> aggregation.</a:t>
            </a:r>
          </a:p>
          <a:p>
            <a:endParaRPr lang="en-US" dirty="0"/>
          </a:p>
        </p:txBody>
      </p:sp>
      <p:sp>
        <p:nvSpPr>
          <p:cNvPr id="4" name="Slide Number Placeholder 3">
            <a:extLst>
              <a:ext uri="{FF2B5EF4-FFF2-40B4-BE49-F238E27FC236}">
                <a16:creationId xmlns:a16="http://schemas.microsoft.com/office/drawing/2014/main" id="{93E5CE88-9B5B-AF56-483C-9881CBD93AB4}"/>
              </a:ext>
            </a:extLst>
          </p:cNvPr>
          <p:cNvSpPr>
            <a:spLocks noGrp="1"/>
          </p:cNvSpPr>
          <p:nvPr>
            <p:ph type="sldNum" sz="quarter" idx="12"/>
          </p:nvPr>
        </p:nvSpPr>
        <p:spPr/>
        <p:txBody>
          <a:bodyPr/>
          <a:lstStyle/>
          <a:p>
            <a:fld id="{3A98EE3D-8CD1-4C3F-BD1C-C98C9596463C}" type="slidenum">
              <a:rPr lang="en-US" smtClean="0"/>
              <a:t>27</a:t>
            </a:fld>
            <a:endParaRPr lang="en-US" dirty="0"/>
          </a:p>
        </p:txBody>
      </p:sp>
      <p:pic>
        <p:nvPicPr>
          <p:cNvPr id="5" name="Picture 4">
            <a:extLst>
              <a:ext uri="{FF2B5EF4-FFF2-40B4-BE49-F238E27FC236}">
                <a16:creationId xmlns:a16="http://schemas.microsoft.com/office/drawing/2014/main" id="{B35D0DE0-94F4-987B-9E33-62A2E96B7447}"/>
              </a:ext>
            </a:extLst>
          </p:cNvPr>
          <p:cNvPicPr>
            <a:picLocks noChangeAspect="1"/>
          </p:cNvPicPr>
          <p:nvPr/>
        </p:nvPicPr>
        <p:blipFill>
          <a:blip r:embed="rId2"/>
          <a:stretch>
            <a:fillRect/>
          </a:stretch>
        </p:blipFill>
        <p:spPr>
          <a:xfrm>
            <a:off x="5935071" y="1082813"/>
            <a:ext cx="4457700" cy="1041400"/>
          </a:xfrm>
          <a:prstGeom prst="rect">
            <a:avLst/>
          </a:prstGeom>
        </p:spPr>
      </p:pic>
      <p:pic>
        <p:nvPicPr>
          <p:cNvPr id="6" name="Picture 5">
            <a:extLst>
              <a:ext uri="{FF2B5EF4-FFF2-40B4-BE49-F238E27FC236}">
                <a16:creationId xmlns:a16="http://schemas.microsoft.com/office/drawing/2014/main" id="{BA4FB8B1-6D50-13A4-CDB3-0038560EAC05}"/>
              </a:ext>
            </a:extLst>
          </p:cNvPr>
          <p:cNvPicPr>
            <a:picLocks noChangeAspect="1"/>
          </p:cNvPicPr>
          <p:nvPr/>
        </p:nvPicPr>
        <p:blipFill>
          <a:blip r:embed="rId3"/>
          <a:stretch>
            <a:fillRect/>
          </a:stretch>
        </p:blipFill>
        <p:spPr>
          <a:xfrm>
            <a:off x="5935071" y="2590800"/>
            <a:ext cx="5384800" cy="838200"/>
          </a:xfrm>
          <a:prstGeom prst="rect">
            <a:avLst/>
          </a:prstGeom>
        </p:spPr>
      </p:pic>
      <p:sp>
        <p:nvSpPr>
          <p:cNvPr id="8" name="TextBox 7">
            <a:extLst>
              <a:ext uri="{FF2B5EF4-FFF2-40B4-BE49-F238E27FC236}">
                <a16:creationId xmlns:a16="http://schemas.microsoft.com/office/drawing/2014/main" id="{56DBAD90-213E-C881-4B23-3B0F48F0678E}"/>
              </a:ext>
            </a:extLst>
          </p:cNvPr>
          <p:cNvSpPr txBox="1"/>
          <p:nvPr/>
        </p:nvSpPr>
        <p:spPr>
          <a:xfrm>
            <a:off x="5514808" y="3803991"/>
            <a:ext cx="6096000" cy="1477328"/>
          </a:xfrm>
          <a:prstGeom prst="rect">
            <a:avLst/>
          </a:prstGeom>
          <a:noFill/>
        </p:spPr>
        <p:txBody>
          <a:bodyPr wrap="square">
            <a:spAutoFit/>
          </a:bodyPr>
          <a:lstStyle/>
          <a:p>
            <a:r>
              <a:rPr lang="en-US" dirty="0">
                <a:solidFill>
                  <a:srgbClr val="0E0E0E"/>
                </a:solidFill>
                <a:effectLst/>
              </a:rPr>
              <a:t>• </a:t>
            </a:r>
            <a:r>
              <a:rPr lang="en-US" b="1" dirty="0">
                <a:solidFill>
                  <a:srgbClr val="0E0E0E"/>
                </a:solidFill>
                <a:effectLst/>
              </a:rPr>
              <a:t>GROUP BY</a:t>
            </a:r>
            <a:r>
              <a:rPr lang="en-US" dirty="0">
                <a:solidFill>
                  <a:srgbClr val="0E0E0E"/>
                </a:solidFill>
                <a:effectLst/>
              </a:rPr>
              <a:t>: Groups the invoices by </a:t>
            </a:r>
            <a:r>
              <a:rPr lang="en-US" dirty="0" err="1">
                <a:solidFill>
                  <a:srgbClr val="0E0E0E"/>
                </a:solidFill>
                <a:effectLst/>
              </a:rPr>
              <a:t>CustomerID</a:t>
            </a:r>
            <a:r>
              <a:rPr lang="en-US" dirty="0">
                <a:solidFill>
                  <a:srgbClr val="0E0E0E"/>
                </a:solidFill>
                <a:effectLst/>
              </a:rPr>
              <a:t>.</a:t>
            </a:r>
          </a:p>
          <a:p>
            <a:r>
              <a:rPr lang="en-US" dirty="0">
                <a:solidFill>
                  <a:srgbClr val="0E0E0E"/>
                </a:solidFill>
                <a:effectLst/>
              </a:rPr>
              <a:t>• </a:t>
            </a:r>
            <a:r>
              <a:rPr lang="en-US" b="1" dirty="0">
                <a:solidFill>
                  <a:srgbClr val="0E0E0E"/>
                </a:solidFill>
                <a:effectLst/>
              </a:rPr>
              <a:t>COUNT(</a:t>
            </a:r>
            <a:r>
              <a:rPr lang="en-US" b="1" dirty="0" err="1">
                <a:solidFill>
                  <a:srgbClr val="0E0E0E"/>
                </a:solidFill>
                <a:effectLst/>
              </a:rPr>
              <a:t>InvoiceID</a:t>
            </a:r>
            <a:r>
              <a:rPr lang="en-US" b="1" dirty="0">
                <a:solidFill>
                  <a:srgbClr val="0E0E0E"/>
                </a:solidFill>
                <a:effectLst/>
              </a:rPr>
              <a:t>)</a:t>
            </a:r>
            <a:r>
              <a:rPr lang="en-US" dirty="0">
                <a:solidFill>
                  <a:srgbClr val="0E0E0E"/>
                </a:solidFill>
                <a:effectLst/>
              </a:rPr>
              <a:t>: Counts the number of invoices for each customer.</a:t>
            </a:r>
          </a:p>
          <a:p>
            <a:r>
              <a:rPr lang="en-US" dirty="0">
                <a:solidFill>
                  <a:srgbClr val="0E0E0E"/>
                </a:solidFill>
                <a:effectLst/>
              </a:rPr>
              <a:t>• </a:t>
            </a:r>
            <a:r>
              <a:rPr lang="en-US" b="1" dirty="0">
                <a:solidFill>
                  <a:srgbClr val="0E0E0E"/>
                </a:solidFill>
                <a:effectLst/>
              </a:rPr>
              <a:t>HAVING COUNT(</a:t>
            </a:r>
            <a:r>
              <a:rPr lang="en-US" b="1" dirty="0" err="1">
                <a:solidFill>
                  <a:srgbClr val="0E0E0E"/>
                </a:solidFill>
                <a:effectLst/>
              </a:rPr>
              <a:t>InvoiceID</a:t>
            </a:r>
            <a:r>
              <a:rPr lang="en-US" b="1" dirty="0">
                <a:solidFill>
                  <a:srgbClr val="0E0E0E"/>
                </a:solidFill>
                <a:effectLst/>
              </a:rPr>
              <a:t>) &gt; 1</a:t>
            </a:r>
            <a:r>
              <a:rPr lang="en-US" dirty="0">
                <a:solidFill>
                  <a:srgbClr val="0E0E0E"/>
                </a:solidFill>
                <a:effectLst/>
              </a:rPr>
              <a:t>: Filters only those customers who have more than one invoice.</a:t>
            </a:r>
          </a:p>
        </p:txBody>
      </p:sp>
    </p:spTree>
    <p:extLst>
      <p:ext uri="{BB962C8B-B14F-4D97-AF65-F5344CB8AC3E}">
        <p14:creationId xmlns:p14="http://schemas.microsoft.com/office/powerpoint/2010/main" val="4212988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9CF9C6-CDFC-4D4B-E05B-1C8FC363D8BE}"/>
              </a:ext>
            </a:extLst>
          </p:cNvPr>
          <p:cNvSpPr>
            <a:spLocks noGrp="1"/>
          </p:cNvSpPr>
          <p:nvPr>
            <p:ph type="title"/>
          </p:nvPr>
        </p:nvSpPr>
        <p:spPr/>
        <p:txBody>
          <a:bodyPr/>
          <a:lstStyle/>
          <a:p>
            <a:r>
              <a:rPr lang="en-US" dirty="0"/>
              <a:t>ORDER BY</a:t>
            </a:r>
          </a:p>
        </p:txBody>
      </p:sp>
      <p:sp>
        <p:nvSpPr>
          <p:cNvPr id="3" name="Content Placeholder 2">
            <a:extLst>
              <a:ext uri="{FF2B5EF4-FFF2-40B4-BE49-F238E27FC236}">
                <a16:creationId xmlns:a16="http://schemas.microsoft.com/office/drawing/2014/main" id="{AA1A8C87-E80D-6C24-BE3C-E61AEC6693A0}"/>
              </a:ext>
            </a:extLst>
          </p:cNvPr>
          <p:cNvSpPr>
            <a:spLocks noGrp="1"/>
          </p:cNvSpPr>
          <p:nvPr>
            <p:ph idx="1"/>
          </p:nvPr>
        </p:nvSpPr>
        <p:spPr>
          <a:xfrm>
            <a:off x="581193" y="1451113"/>
            <a:ext cx="5012212" cy="3714274"/>
          </a:xfrm>
        </p:spPr>
        <p:txBody>
          <a:bodyPr anchor="t">
            <a:noAutofit/>
          </a:bodyPr>
          <a:lstStyle/>
          <a:p>
            <a:r>
              <a:rPr lang="en-US" sz="1600" dirty="0">
                <a:solidFill>
                  <a:srgbClr val="0E0E0E"/>
                </a:solidFill>
                <a:effectLst/>
              </a:rPr>
              <a:t>The ORDER BY clause in SQL is used to sort the results of a query by one or more columns. </a:t>
            </a:r>
          </a:p>
          <a:p>
            <a:r>
              <a:rPr lang="en-US" sz="1600" dirty="0">
                <a:solidFill>
                  <a:srgbClr val="0E0E0E"/>
                </a:solidFill>
                <a:effectLst/>
              </a:rPr>
              <a:t>You can specify whether the sorting should be in ascending (ASC) or descending (DESC) order. </a:t>
            </a:r>
          </a:p>
          <a:p>
            <a:r>
              <a:rPr lang="en-US" sz="1600" dirty="0">
                <a:solidFill>
                  <a:srgbClr val="0E0E0E"/>
                </a:solidFill>
                <a:effectLst/>
              </a:rPr>
              <a:t>By default, the ORDER BY clause sorts in ascending order if not explicitly stated.</a:t>
            </a:r>
          </a:p>
          <a:p>
            <a:r>
              <a:rPr lang="en-US" sz="1600" dirty="0">
                <a:solidFill>
                  <a:srgbClr val="0E0E0E"/>
                </a:solidFill>
                <a:effectLst/>
              </a:rPr>
              <a:t>ORDER BY is typically the </a:t>
            </a:r>
            <a:r>
              <a:rPr lang="en-US" sz="1600" b="1" dirty="0">
                <a:solidFill>
                  <a:srgbClr val="0E0E0E"/>
                </a:solidFill>
                <a:effectLst/>
              </a:rPr>
              <a:t>last clause</a:t>
            </a:r>
            <a:r>
              <a:rPr lang="en-US" sz="1600" dirty="0">
                <a:solidFill>
                  <a:srgbClr val="0E0E0E"/>
                </a:solidFill>
                <a:effectLst/>
              </a:rPr>
              <a:t> in a SQL query, after SELECT, FROM, WHERE, GROUP BY, and HAVING.</a:t>
            </a:r>
          </a:p>
          <a:p>
            <a:r>
              <a:rPr lang="en-US" sz="1600" dirty="0"/>
              <a:t>Using ORDER BY can have performance implications, especially on large datasets, as the database needs to sort all the data before returning it.</a:t>
            </a:r>
          </a:p>
        </p:txBody>
      </p:sp>
      <p:sp>
        <p:nvSpPr>
          <p:cNvPr id="4" name="Slide Number Placeholder 3">
            <a:extLst>
              <a:ext uri="{FF2B5EF4-FFF2-40B4-BE49-F238E27FC236}">
                <a16:creationId xmlns:a16="http://schemas.microsoft.com/office/drawing/2014/main" id="{7256C7ED-1CB0-3504-F4B1-C57536777A6B}"/>
              </a:ext>
            </a:extLst>
          </p:cNvPr>
          <p:cNvSpPr>
            <a:spLocks noGrp="1"/>
          </p:cNvSpPr>
          <p:nvPr>
            <p:ph type="sldNum" sz="quarter" idx="12"/>
          </p:nvPr>
        </p:nvSpPr>
        <p:spPr/>
        <p:txBody>
          <a:bodyPr/>
          <a:lstStyle/>
          <a:p>
            <a:fld id="{3A98EE3D-8CD1-4C3F-BD1C-C98C9596463C}" type="slidenum">
              <a:rPr lang="en-US" smtClean="0"/>
              <a:t>28</a:t>
            </a:fld>
            <a:endParaRPr lang="en-US" dirty="0"/>
          </a:p>
        </p:txBody>
      </p:sp>
      <p:sp>
        <p:nvSpPr>
          <p:cNvPr id="6" name="TextBox 5">
            <a:extLst>
              <a:ext uri="{FF2B5EF4-FFF2-40B4-BE49-F238E27FC236}">
                <a16:creationId xmlns:a16="http://schemas.microsoft.com/office/drawing/2014/main" id="{1BDD6377-CEF9-AA7D-4CBA-DD32CD82D2B6}"/>
              </a:ext>
            </a:extLst>
          </p:cNvPr>
          <p:cNvSpPr txBox="1"/>
          <p:nvPr/>
        </p:nvSpPr>
        <p:spPr>
          <a:xfrm>
            <a:off x="6096000" y="3574230"/>
            <a:ext cx="6099242" cy="2631490"/>
          </a:xfrm>
          <a:prstGeom prst="rect">
            <a:avLst/>
          </a:prstGeom>
          <a:noFill/>
        </p:spPr>
        <p:txBody>
          <a:bodyPr wrap="square">
            <a:spAutoFit/>
          </a:bodyPr>
          <a:lstStyle/>
          <a:p>
            <a:pPr>
              <a:spcAft>
                <a:spcPts val="600"/>
              </a:spcAft>
            </a:pPr>
            <a:r>
              <a:rPr lang="en-US" sz="1400" dirty="0">
                <a:solidFill>
                  <a:srgbClr val="0E0E0E"/>
                </a:solidFill>
                <a:effectLst/>
              </a:rPr>
              <a:t>1. </a:t>
            </a:r>
            <a:r>
              <a:rPr lang="en-US" sz="1400" b="1" dirty="0">
                <a:solidFill>
                  <a:srgbClr val="0E0E0E"/>
                </a:solidFill>
                <a:effectLst/>
              </a:rPr>
              <a:t>SELECT</a:t>
            </a:r>
            <a:r>
              <a:rPr lang="en-US" sz="1400" dirty="0">
                <a:solidFill>
                  <a:srgbClr val="0E0E0E"/>
                </a:solidFill>
                <a:effectLst/>
              </a:rPr>
              <a:t>: Retrieves the </a:t>
            </a:r>
            <a:r>
              <a:rPr lang="en-US" sz="1400" dirty="0" err="1">
                <a:solidFill>
                  <a:srgbClr val="0E0E0E"/>
                </a:solidFill>
                <a:effectLst/>
              </a:rPr>
              <a:t>CustomerID</a:t>
            </a:r>
            <a:r>
              <a:rPr lang="en-US" sz="1400" dirty="0">
                <a:solidFill>
                  <a:srgbClr val="0E0E0E"/>
                </a:solidFill>
                <a:effectLst/>
              </a:rPr>
              <a:t> and the total amount spent (SUM(Total)) for each customer.</a:t>
            </a:r>
          </a:p>
          <a:p>
            <a:pPr>
              <a:spcAft>
                <a:spcPts val="600"/>
              </a:spcAft>
            </a:pPr>
            <a:r>
              <a:rPr lang="en-US" sz="1400" dirty="0">
                <a:solidFill>
                  <a:srgbClr val="0E0E0E"/>
                </a:solidFill>
                <a:effectLst/>
              </a:rPr>
              <a:t>2. </a:t>
            </a:r>
            <a:r>
              <a:rPr lang="en-US" sz="1400" b="1" dirty="0">
                <a:solidFill>
                  <a:srgbClr val="0E0E0E"/>
                </a:solidFill>
                <a:effectLst/>
              </a:rPr>
              <a:t>FROM</a:t>
            </a:r>
            <a:r>
              <a:rPr lang="en-US" sz="1400" dirty="0">
                <a:solidFill>
                  <a:srgbClr val="0E0E0E"/>
                </a:solidFill>
                <a:effectLst/>
              </a:rPr>
              <a:t>: Specifies the Invoice table where the data is stored.</a:t>
            </a:r>
          </a:p>
          <a:p>
            <a:pPr>
              <a:spcAft>
                <a:spcPts val="600"/>
              </a:spcAft>
            </a:pPr>
            <a:r>
              <a:rPr lang="en-US" sz="1400" dirty="0">
                <a:solidFill>
                  <a:srgbClr val="0E0E0E"/>
                </a:solidFill>
                <a:effectLst/>
              </a:rPr>
              <a:t>3. </a:t>
            </a:r>
            <a:r>
              <a:rPr lang="en-US" sz="1400" b="1" dirty="0">
                <a:solidFill>
                  <a:srgbClr val="0E0E0E"/>
                </a:solidFill>
                <a:effectLst/>
              </a:rPr>
              <a:t>WHERE</a:t>
            </a:r>
            <a:r>
              <a:rPr lang="en-US" sz="1400" dirty="0">
                <a:solidFill>
                  <a:srgbClr val="0E0E0E"/>
                </a:solidFill>
                <a:effectLst/>
              </a:rPr>
              <a:t>: Filters for customers whose Country is the USA.</a:t>
            </a:r>
          </a:p>
          <a:p>
            <a:pPr>
              <a:spcAft>
                <a:spcPts val="600"/>
              </a:spcAft>
            </a:pPr>
            <a:r>
              <a:rPr lang="en-US" sz="1400" dirty="0">
                <a:solidFill>
                  <a:srgbClr val="0E0E0E"/>
                </a:solidFill>
                <a:effectLst/>
              </a:rPr>
              <a:t>4. </a:t>
            </a:r>
            <a:r>
              <a:rPr lang="en-US" sz="1400" b="1" dirty="0">
                <a:solidFill>
                  <a:srgbClr val="0E0E0E"/>
                </a:solidFill>
                <a:effectLst/>
              </a:rPr>
              <a:t>GROUP BY</a:t>
            </a:r>
            <a:r>
              <a:rPr lang="en-US" sz="1400" dirty="0">
                <a:solidFill>
                  <a:srgbClr val="0E0E0E"/>
                </a:solidFill>
                <a:effectLst/>
              </a:rPr>
              <a:t>: Groups the results by </a:t>
            </a:r>
            <a:r>
              <a:rPr lang="en-US" sz="1400" dirty="0" err="1">
                <a:solidFill>
                  <a:srgbClr val="0E0E0E"/>
                </a:solidFill>
                <a:effectLst/>
              </a:rPr>
              <a:t>CustomerID</a:t>
            </a:r>
            <a:r>
              <a:rPr lang="en-US" sz="1400" dirty="0">
                <a:solidFill>
                  <a:srgbClr val="0E0E0E"/>
                </a:solidFill>
                <a:effectLst/>
              </a:rPr>
              <a:t>, so we can sum the Total for each customer.</a:t>
            </a:r>
          </a:p>
          <a:p>
            <a:pPr>
              <a:spcAft>
                <a:spcPts val="600"/>
              </a:spcAft>
            </a:pPr>
            <a:r>
              <a:rPr lang="en-US" sz="1400" dirty="0">
                <a:solidFill>
                  <a:srgbClr val="0E0E0E"/>
                </a:solidFill>
                <a:effectLst/>
              </a:rPr>
              <a:t>5. </a:t>
            </a:r>
            <a:r>
              <a:rPr lang="en-US" sz="1400" b="1" dirty="0">
                <a:solidFill>
                  <a:srgbClr val="0E0E0E"/>
                </a:solidFill>
                <a:effectLst/>
              </a:rPr>
              <a:t>HAVING</a:t>
            </a:r>
            <a:r>
              <a:rPr lang="en-US" sz="1400" dirty="0">
                <a:solidFill>
                  <a:srgbClr val="0E0E0E"/>
                </a:solidFill>
                <a:effectLst/>
              </a:rPr>
              <a:t>: Filters the grouped data to include only customers whose total spending exceeds $1000.</a:t>
            </a:r>
          </a:p>
          <a:p>
            <a:pPr>
              <a:spcAft>
                <a:spcPts val="600"/>
              </a:spcAft>
            </a:pPr>
            <a:r>
              <a:rPr lang="en-US" sz="1400" dirty="0">
                <a:solidFill>
                  <a:srgbClr val="0E0E0E"/>
                </a:solidFill>
                <a:effectLst/>
              </a:rPr>
              <a:t>6. </a:t>
            </a:r>
            <a:r>
              <a:rPr lang="en-US" sz="1400" b="1" dirty="0">
                <a:solidFill>
                  <a:srgbClr val="0E0E0E"/>
                </a:solidFill>
                <a:effectLst/>
              </a:rPr>
              <a:t>ORDER BY</a:t>
            </a:r>
            <a:r>
              <a:rPr lang="en-US" sz="1400" dirty="0">
                <a:solidFill>
                  <a:srgbClr val="0E0E0E"/>
                </a:solidFill>
                <a:effectLst/>
              </a:rPr>
              <a:t>: Orders the results by </a:t>
            </a:r>
            <a:r>
              <a:rPr lang="en-US" sz="1400" dirty="0" err="1">
                <a:solidFill>
                  <a:srgbClr val="0E0E0E"/>
                </a:solidFill>
                <a:effectLst/>
              </a:rPr>
              <a:t>TotalSpent</a:t>
            </a:r>
            <a:r>
              <a:rPr lang="en-US" sz="1400" dirty="0">
                <a:solidFill>
                  <a:srgbClr val="0E0E0E"/>
                </a:solidFill>
                <a:effectLst/>
              </a:rPr>
              <a:t> in descending order, so the highest spenders appear first.</a:t>
            </a:r>
          </a:p>
        </p:txBody>
      </p:sp>
      <p:pic>
        <p:nvPicPr>
          <p:cNvPr id="7" name="Picture 6">
            <a:extLst>
              <a:ext uri="{FF2B5EF4-FFF2-40B4-BE49-F238E27FC236}">
                <a16:creationId xmlns:a16="http://schemas.microsoft.com/office/drawing/2014/main" id="{A39FB6A0-4AE0-E1B7-58C1-9D054985A093}"/>
              </a:ext>
            </a:extLst>
          </p:cNvPr>
          <p:cNvPicPr>
            <a:picLocks noChangeAspect="1"/>
          </p:cNvPicPr>
          <p:nvPr/>
        </p:nvPicPr>
        <p:blipFill>
          <a:blip r:embed="rId2"/>
          <a:stretch>
            <a:fillRect/>
          </a:stretch>
        </p:blipFill>
        <p:spPr>
          <a:xfrm>
            <a:off x="6176040" y="2091617"/>
            <a:ext cx="4483100" cy="1193800"/>
          </a:xfrm>
          <a:prstGeom prst="rect">
            <a:avLst/>
          </a:prstGeom>
        </p:spPr>
      </p:pic>
      <p:pic>
        <p:nvPicPr>
          <p:cNvPr id="8" name="Picture 7">
            <a:extLst>
              <a:ext uri="{FF2B5EF4-FFF2-40B4-BE49-F238E27FC236}">
                <a16:creationId xmlns:a16="http://schemas.microsoft.com/office/drawing/2014/main" id="{64CEDAD5-98A1-F93D-162B-B726792606E5}"/>
              </a:ext>
            </a:extLst>
          </p:cNvPr>
          <p:cNvPicPr>
            <a:picLocks noChangeAspect="1"/>
          </p:cNvPicPr>
          <p:nvPr/>
        </p:nvPicPr>
        <p:blipFill>
          <a:blip r:embed="rId3"/>
          <a:srcRect r="9119"/>
          <a:stretch/>
        </p:blipFill>
        <p:spPr>
          <a:xfrm>
            <a:off x="584200" y="5406887"/>
            <a:ext cx="5009205" cy="673100"/>
          </a:xfrm>
          <a:prstGeom prst="rect">
            <a:avLst/>
          </a:prstGeom>
        </p:spPr>
      </p:pic>
      <p:sp>
        <p:nvSpPr>
          <p:cNvPr id="10" name="TextBox 9">
            <a:extLst>
              <a:ext uri="{FF2B5EF4-FFF2-40B4-BE49-F238E27FC236}">
                <a16:creationId xmlns:a16="http://schemas.microsoft.com/office/drawing/2014/main" id="{13AE58B0-0DB6-3D4C-5B6F-2ABA994C046C}"/>
              </a:ext>
            </a:extLst>
          </p:cNvPr>
          <p:cNvSpPr txBox="1"/>
          <p:nvPr/>
        </p:nvSpPr>
        <p:spPr>
          <a:xfrm>
            <a:off x="6092758" y="746881"/>
            <a:ext cx="6099242" cy="1200329"/>
          </a:xfrm>
          <a:prstGeom prst="rect">
            <a:avLst/>
          </a:prstGeom>
          <a:noFill/>
        </p:spPr>
        <p:txBody>
          <a:bodyPr wrap="square">
            <a:spAutoFit/>
          </a:bodyPr>
          <a:lstStyle/>
          <a:p>
            <a:r>
              <a:rPr lang="en-US" dirty="0">
                <a:solidFill>
                  <a:srgbClr val="0E0E0E"/>
                </a:solidFill>
                <a:effectLst/>
                <a:latin typeface=".SF NS"/>
              </a:rPr>
              <a:t>We want to retrieve the </a:t>
            </a:r>
            <a:r>
              <a:rPr lang="en-US" b="1" dirty="0" err="1">
                <a:solidFill>
                  <a:srgbClr val="0E0E0E"/>
                </a:solidFill>
                <a:effectLst/>
                <a:latin typeface=".SF NS"/>
              </a:rPr>
              <a:t>CustomerID</a:t>
            </a:r>
            <a:r>
              <a:rPr lang="en-US" dirty="0">
                <a:solidFill>
                  <a:srgbClr val="0E0E0E"/>
                </a:solidFill>
                <a:effectLst/>
                <a:latin typeface=".SF NS"/>
              </a:rPr>
              <a:t> and </a:t>
            </a:r>
            <a:r>
              <a:rPr lang="en-US" b="1" dirty="0">
                <a:solidFill>
                  <a:srgbClr val="0E0E0E"/>
                </a:solidFill>
                <a:effectLst/>
                <a:latin typeface=".SF NS"/>
              </a:rPr>
              <a:t>Total spent</a:t>
            </a:r>
            <a:r>
              <a:rPr lang="en-US" dirty="0">
                <a:solidFill>
                  <a:srgbClr val="0E0E0E"/>
                </a:solidFill>
                <a:effectLst/>
                <a:latin typeface=".SF NS"/>
              </a:rPr>
              <a:t> for all customers in the USA who have spent more than $1000 on invoices, and we’ll group the data by customer and order by total spent.</a:t>
            </a:r>
          </a:p>
        </p:txBody>
      </p:sp>
    </p:spTree>
    <p:extLst>
      <p:ext uri="{BB962C8B-B14F-4D97-AF65-F5344CB8AC3E}">
        <p14:creationId xmlns:p14="http://schemas.microsoft.com/office/powerpoint/2010/main" val="2287963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ssolv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dissolv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dissolve">
                                      <p:cBhvr>
                                        <p:cTn id="32" dur="500"/>
                                        <p:tgtEl>
                                          <p:spTgt spid="8"/>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dissolve">
                                      <p:cBhvr>
                                        <p:cTn id="37" dur="500"/>
                                        <p:tgtEl>
                                          <p:spTgt spid="10"/>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nodeType="clickEffect">
                                  <p:stCondLst>
                                    <p:cond delay="0"/>
                                  </p:stCondLst>
                                  <p:childTnLst>
                                    <p:set>
                                      <p:cBhvr>
                                        <p:cTn id="41" dur="1" fill="hold">
                                          <p:stCondLst>
                                            <p:cond delay="0"/>
                                          </p:stCondLst>
                                        </p:cTn>
                                        <p:tgtEl>
                                          <p:spTgt spid="7"/>
                                        </p:tgtEl>
                                        <p:attrNameLst>
                                          <p:attrName>style.visibility</p:attrName>
                                        </p:attrNameLst>
                                      </p:cBhvr>
                                      <p:to>
                                        <p:strVal val="visible"/>
                                      </p:to>
                                    </p:set>
                                    <p:animEffect transition="in" filter="dissolve">
                                      <p:cBhvr>
                                        <p:cTn id="42" dur="500"/>
                                        <p:tgtEl>
                                          <p:spTgt spid="7"/>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grpId="0" nodeType="clickEffect">
                                  <p:stCondLst>
                                    <p:cond delay="0"/>
                                  </p:stCondLst>
                                  <p:childTnLst>
                                    <p:set>
                                      <p:cBhvr>
                                        <p:cTn id="46" dur="1" fill="hold">
                                          <p:stCondLst>
                                            <p:cond delay="0"/>
                                          </p:stCondLst>
                                        </p:cTn>
                                        <p:tgtEl>
                                          <p:spTgt spid="6"/>
                                        </p:tgtEl>
                                        <p:attrNameLst>
                                          <p:attrName>style.visibility</p:attrName>
                                        </p:attrNameLst>
                                      </p:cBhvr>
                                      <p:to>
                                        <p:strVal val="visible"/>
                                      </p:to>
                                    </p:set>
                                    <p:animEffect transition="in" filter="dissolve">
                                      <p:cBhvr>
                                        <p:cTn id="4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p:bldP spid="10"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BAE7AA-993F-D708-CA0E-77B9DB2991DA}"/>
              </a:ext>
            </a:extLst>
          </p:cNvPr>
          <p:cNvSpPr>
            <a:spLocks noGrp="1"/>
          </p:cNvSpPr>
          <p:nvPr>
            <p:ph type="title"/>
          </p:nvPr>
        </p:nvSpPr>
        <p:spPr>
          <a:xfrm>
            <a:off x="575894" y="729658"/>
            <a:ext cx="11029616" cy="550502"/>
          </a:xfrm>
        </p:spPr>
        <p:txBody>
          <a:bodyPr/>
          <a:lstStyle/>
          <a:p>
            <a:r>
              <a:rPr lang="en-US" dirty="0">
                <a:cs typeface="Calibri Light"/>
              </a:rPr>
              <a:t>Common Aggregation Functions</a:t>
            </a:r>
            <a:endParaRPr lang="en-US" dirty="0"/>
          </a:p>
        </p:txBody>
      </p:sp>
      <p:pic>
        <p:nvPicPr>
          <p:cNvPr id="3" name="Picture 3" descr="Graphical user interface, text, application, email&#10;&#10;Description automatically generated">
            <a:extLst>
              <a:ext uri="{FF2B5EF4-FFF2-40B4-BE49-F238E27FC236}">
                <a16:creationId xmlns:a16="http://schemas.microsoft.com/office/drawing/2014/main" id="{30C92C09-7CCD-F48A-AE8A-4FA667F268DF}"/>
              </a:ext>
            </a:extLst>
          </p:cNvPr>
          <p:cNvPicPr>
            <a:picLocks noChangeAspect="1"/>
          </p:cNvPicPr>
          <p:nvPr/>
        </p:nvPicPr>
        <p:blipFill>
          <a:blip r:embed="rId2"/>
          <a:srcRect r="21862"/>
          <a:stretch/>
        </p:blipFill>
        <p:spPr>
          <a:xfrm>
            <a:off x="7614081" y="1965960"/>
            <a:ext cx="3991429" cy="2727823"/>
          </a:xfrm>
          <a:prstGeom prst="rect">
            <a:avLst/>
          </a:prstGeom>
        </p:spPr>
      </p:pic>
      <p:sp>
        <p:nvSpPr>
          <p:cNvPr id="5" name="TextBox 4">
            <a:extLst>
              <a:ext uri="{FF2B5EF4-FFF2-40B4-BE49-F238E27FC236}">
                <a16:creationId xmlns:a16="http://schemas.microsoft.com/office/drawing/2014/main" id="{B37BDC07-F253-DEC9-91A0-47519846D310}"/>
              </a:ext>
            </a:extLst>
          </p:cNvPr>
          <p:cNvSpPr txBox="1"/>
          <p:nvPr/>
        </p:nvSpPr>
        <p:spPr>
          <a:xfrm>
            <a:off x="636338" y="1443841"/>
            <a:ext cx="6977743" cy="3970318"/>
          </a:xfrm>
          <a:prstGeom prst="rect">
            <a:avLst/>
          </a:prstGeom>
          <a:noFill/>
        </p:spPr>
        <p:txBody>
          <a:bodyPr wrap="square">
            <a:spAutoFit/>
          </a:bodyPr>
          <a:lstStyle/>
          <a:p>
            <a:pPr marL="0" marR="0">
              <a:spcBef>
                <a:spcPts val="0"/>
              </a:spcBef>
              <a:spcAft>
                <a:spcPts val="0"/>
              </a:spcAft>
            </a:pPr>
            <a:r>
              <a:rPr lang="en-US" sz="1400" dirty="0">
                <a:solidFill>
                  <a:srgbClr val="808080"/>
                </a:solidFill>
                <a:effectLst/>
                <a:latin typeface="Menlo" panose="020B0609030804020204" pitchFamily="49" charset="0"/>
              </a:rPr>
              <a:t>--Find the total number of invoices in the Invoice table</a:t>
            </a:r>
            <a:endParaRPr lang="en-US" sz="1400" dirty="0">
              <a:solidFill>
                <a:srgbClr val="000000"/>
              </a:solidFill>
              <a:effectLst/>
              <a:latin typeface="Menlo" panose="020B0609030804020204" pitchFamily="49" charset="0"/>
            </a:endParaRPr>
          </a:p>
          <a:p>
            <a:pPr marL="0" marR="0">
              <a:spcBef>
                <a:spcPts val="0"/>
              </a:spcBef>
              <a:spcAft>
                <a:spcPts val="0"/>
              </a:spcAft>
            </a:pPr>
            <a:r>
              <a:rPr lang="en-US" sz="1400" b="1" dirty="0">
                <a:solidFill>
                  <a:srgbClr val="800000"/>
                </a:solidFill>
                <a:effectLst/>
                <a:latin typeface="Menlo" panose="020B0609030804020204" pitchFamily="49" charset="0"/>
              </a:rPr>
              <a:t>SELECT</a:t>
            </a:r>
            <a:r>
              <a:rPr lang="en-US" sz="1400" dirty="0">
                <a:solidFill>
                  <a:srgbClr val="000000"/>
                </a:solidFill>
                <a:effectLst/>
                <a:latin typeface="Menlo" panose="020B0609030804020204" pitchFamily="49" charset="0"/>
              </a:rPr>
              <a:t> </a:t>
            </a:r>
            <a:r>
              <a:rPr lang="en-US" sz="1400" b="1" dirty="0">
                <a:solidFill>
                  <a:srgbClr val="000080"/>
                </a:solidFill>
                <a:effectLst/>
                <a:latin typeface="Menlo" panose="020B0609030804020204" pitchFamily="49" charset="0"/>
              </a:rPr>
              <a:t>COUNT</a:t>
            </a:r>
            <a:r>
              <a:rPr lang="en-US" sz="1400" dirty="0">
                <a:solidFill>
                  <a:srgbClr val="000000"/>
                </a:solidFill>
                <a:effectLst/>
                <a:latin typeface="Menlo" panose="020B0609030804020204" pitchFamily="49" charset="0"/>
              </a:rPr>
              <a:t>(*) </a:t>
            </a:r>
            <a:r>
              <a:rPr lang="en-US" sz="1400" b="1" dirty="0">
                <a:solidFill>
                  <a:srgbClr val="800000"/>
                </a:solidFill>
                <a:effectLst/>
                <a:latin typeface="Menlo" panose="020B0609030804020204" pitchFamily="49" charset="0"/>
              </a:rPr>
              <a:t>FROM</a:t>
            </a:r>
            <a:r>
              <a:rPr lang="en-US" sz="1400" dirty="0">
                <a:solidFill>
                  <a:srgbClr val="000000"/>
                </a:solidFill>
                <a:effectLst/>
                <a:latin typeface="Menlo" panose="020B0609030804020204" pitchFamily="49" charset="0"/>
              </a:rPr>
              <a:t> </a:t>
            </a:r>
            <a:r>
              <a:rPr lang="en-US" sz="1400" dirty="0">
                <a:solidFill>
                  <a:srgbClr val="8E00C6"/>
                </a:solidFill>
                <a:effectLst/>
                <a:latin typeface="Menlo" panose="020B0609030804020204" pitchFamily="49" charset="0"/>
              </a:rPr>
              <a:t>Invoice</a:t>
            </a:r>
            <a:r>
              <a:rPr lang="en-US" sz="1400" dirty="0">
                <a:solidFill>
                  <a:srgbClr val="FF0000"/>
                </a:solidFill>
                <a:effectLst/>
                <a:latin typeface="Menlo" panose="020B0609030804020204" pitchFamily="49" charset="0"/>
              </a:rPr>
              <a:t>;</a:t>
            </a:r>
            <a:endParaRPr lang="en-US" sz="1400" dirty="0">
              <a:solidFill>
                <a:srgbClr val="000000"/>
              </a:solidFill>
              <a:effectLst/>
              <a:latin typeface="Menlo" panose="020B0609030804020204" pitchFamily="49" charset="0"/>
            </a:endParaRPr>
          </a:p>
          <a:p>
            <a:pPr marL="0" marR="0">
              <a:spcBef>
                <a:spcPts val="0"/>
              </a:spcBef>
              <a:spcAft>
                <a:spcPts val="0"/>
              </a:spcAft>
            </a:pPr>
            <a:br>
              <a:rPr lang="en-US" sz="1400" dirty="0">
                <a:solidFill>
                  <a:srgbClr val="000000"/>
                </a:solidFill>
                <a:effectLst/>
                <a:latin typeface="Menlo" panose="020B0609030804020204" pitchFamily="49" charset="0"/>
              </a:rPr>
            </a:br>
            <a:endParaRPr lang="en-US" sz="1400" dirty="0">
              <a:solidFill>
                <a:srgbClr val="000000"/>
              </a:solidFill>
              <a:effectLst/>
              <a:latin typeface="Menlo" panose="020B0609030804020204" pitchFamily="49" charset="0"/>
            </a:endParaRPr>
          </a:p>
          <a:p>
            <a:pPr marL="0" marR="0">
              <a:spcBef>
                <a:spcPts val="0"/>
              </a:spcBef>
              <a:spcAft>
                <a:spcPts val="0"/>
              </a:spcAft>
            </a:pPr>
            <a:r>
              <a:rPr lang="en-US" sz="1400" dirty="0">
                <a:solidFill>
                  <a:srgbClr val="808080"/>
                </a:solidFill>
                <a:effectLst/>
                <a:latin typeface="Menlo" panose="020B0609030804020204" pitchFamily="49" charset="0"/>
              </a:rPr>
              <a:t>--Calculate the total value of all invoices:</a:t>
            </a:r>
            <a:endParaRPr lang="en-US" sz="1400" dirty="0">
              <a:solidFill>
                <a:srgbClr val="000000"/>
              </a:solidFill>
              <a:effectLst/>
              <a:latin typeface="Menlo" panose="020B0609030804020204" pitchFamily="49" charset="0"/>
            </a:endParaRPr>
          </a:p>
          <a:p>
            <a:pPr marL="0" marR="0">
              <a:spcBef>
                <a:spcPts val="0"/>
              </a:spcBef>
              <a:spcAft>
                <a:spcPts val="0"/>
              </a:spcAft>
            </a:pPr>
            <a:r>
              <a:rPr lang="en-US" sz="1400" b="1" dirty="0">
                <a:solidFill>
                  <a:srgbClr val="800000"/>
                </a:solidFill>
                <a:effectLst/>
                <a:latin typeface="Menlo" panose="020B0609030804020204" pitchFamily="49" charset="0"/>
              </a:rPr>
              <a:t>SELECT</a:t>
            </a:r>
            <a:r>
              <a:rPr lang="en-US" sz="1400" dirty="0">
                <a:solidFill>
                  <a:srgbClr val="000000"/>
                </a:solidFill>
                <a:effectLst/>
                <a:latin typeface="Menlo" panose="020B0609030804020204" pitchFamily="49" charset="0"/>
              </a:rPr>
              <a:t> </a:t>
            </a:r>
            <a:r>
              <a:rPr lang="en-US" sz="1400" b="1" dirty="0">
                <a:solidFill>
                  <a:srgbClr val="000080"/>
                </a:solidFill>
                <a:effectLst/>
                <a:latin typeface="Menlo" panose="020B0609030804020204" pitchFamily="49" charset="0"/>
              </a:rPr>
              <a:t>SUM</a:t>
            </a:r>
            <a:r>
              <a:rPr lang="en-US" sz="1400" dirty="0">
                <a:solidFill>
                  <a:srgbClr val="000000"/>
                </a:solidFill>
                <a:effectLst/>
                <a:latin typeface="Menlo" panose="020B0609030804020204" pitchFamily="49" charset="0"/>
              </a:rPr>
              <a:t>(</a:t>
            </a:r>
            <a:r>
              <a:rPr lang="en-US" sz="1400" dirty="0">
                <a:solidFill>
                  <a:srgbClr val="006464"/>
                </a:solidFill>
                <a:effectLst/>
                <a:latin typeface="Menlo" panose="020B0609030804020204" pitchFamily="49" charset="0"/>
              </a:rPr>
              <a:t>Total</a:t>
            </a:r>
            <a:r>
              <a:rPr lang="en-US" sz="1400" dirty="0">
                <a:solidFill>
                  <a:srgbClr val="000000"/>
                </a:solidFill>
                <a:effectLst/>
                <a:latin typeface="Menlo" panose="020B0609030804020204" pitchFamily="49" charset="0"/>
              </a:rPr>
              <a:t>) </a:t>
            </a:r>
            <a:r>
              <a:rPr lang="en-US" sz="1400" b="1" dirty="0">
                <a:solidFill>
                  <a:srgbClr val="800000"/>
                </a:solidFill>
                <a:effectLst/>
                <a:latin typeface="Menlo" panose="020B0609030804020204" pitchFamily="49" charset="0"/>
              </a:rPr>
              <a:t>FROM</a:t>
            </a:r>
            <a:r>
              <a:rPr lang="en-US" sz="1400" dirty="0">
                <a:solidFill>
                  <a:srgbClr val="000000"/>
                </a:solidFill>
                <a:effectLst/>
                <a:latin typeface="Menlo" panose="020B0609030804020204" pitchFamily="49" charset="0"/>
              </a:rPr>
              <a:t> </a:t>
            </a:r>
            <a:r>
              <a:rPr lang="en-US" sz="1400" dirty="0">
                <a:solidFill>
                  <a:srgbClr val="8E00C6"/>
                </a:solidFill>
                <a:effectLst/>
                <a:latin typeface="Menlo" panose="020B0609030804020204" pitchFamily="49" charset="0"/>
              </a:rPr>
              <a:t>Invoice</a:t>
            </a:r>
            <a:r>
              <a:rPr lang="en-US" sz="1400" dirty="0">
                <a:solidFill>
                  <a:srgbClr val="FF0000"/>
                </a:solidFill>
                <a:effectLst/>
                <a:latin typeface="Menlo" panose="020B0609030804020204" pitchFamily="49" charset="0"/>
              </a:rPr>
              <a:t>;</a:t>
            </a:r>
            <a:endParaRPr lang="en-US" sz="1400" dirty="0">
              <a:solidFill>
                <a:srgbClr val="000000"/>
              </a:solidFill>
              <a:effectLst/>
              <a:latin typeface="Menlo" panose="020B0609030804020204" pitchFamily="49" charset="0"/>
            </a:endParaRPr>
          </a:p>
          <a:p>
            <a:pPr marL="0" marR="0">
              <a:spcBef>
                <a:spcPts val="0"/>
              </a:spcBef>
              <a:spcAft>
                <a:spcPts val="0"/>
              </a:spcAft>
            </a:pPr>
            <a:br>
              <a:rPr lang="en-US" sz="1400" dirty="0">
                <a:solidFill>
                  <a:srgbClr val="000000"/>
                </a:solidFill>
                <a:effectLst/>
                <a:latin typeface="Menlo" panose="020B0609030804020204" pitchFamily="49" charset="0"/>
              </a:rPr>
            </a:br>
            <a:endParaRPr lang="en-US" sz="1400" dirty="0">
              <a:solidFill>
                <a:srgbClr val="000000"/>
              </a:solidFill>
              <a:effectLst/>
              <a:latin typeface="Menlo" panose="020B0609030804020204" pitchFamily="49" charset="0"/>
            </a:endParaRPr>
          </a:p>
          <a:p>
            <a:pPr marL="0" marR="0">
              <a:spcBef>
                <a:spcPts val="0"/>
              </a:spcBef>
              <a:spcAft>
                <a:spcPts val="0"/>
              </a:spcAft>
            </a:pPr>
            <a:r>
              <a:rPr lang="en-US" sz="1400" dirty="0">
                <a:solidFill>
                  <a:srgbClr val="808080"/>
                </a:solidFill>
                <a:effectLst/>
                <a:latin typeface="Menlo" panose="020B0609030804020204" pitchFamily="49" charset="0"/>
              </a:rPr>
              <a:t>--Find the average total of invoices</a:t>
            </a:r>
            <a:endParaRPr lang="en-US" sz="1400" dirty="0">
              <a:solidFill>
                <a:srgbClr val="000000"/>
              </a:solidFill>
              <a:effectLst/>
              <a:latin typeface="Menlo" panose="020B0609030804020204" pitchFamily="49" charset="0"/>
            </a:endParaRPr>
          </a:p>
          <a:p>
            <a:pPr marL="0" marR="0">
              <a:spcBef>
                <a:spcPts val="0"/>
              </a:spcBef>
              <a:spcAft>
                <a:spcPts val="0"/>
              </a:spcAft>
            </a:pPr>
            <a:r>
              <a:rPr lang="en-US" sz="1400" b="1" dirty="0">
                <a:solidFill>
                  <a:srgbClr val="800000"/>
                </a:solidFill>
                <a:effectLst/>
                <a:latin typeface="Menlo" panose="020B0609030804020204" pitchFamily="49" charset="0"/>
              </a:rPr>
              <a:t>SELECT</a:t>
            </a:r>
            <a:r>
              <a:rPr lang="en-US" sz="1400" dirty="0">
                <a:solidFill>
                  <a:srgbClr val="000000"/>
                </a:solidFill>
                <a:effectLst/>
                <a:latin typeface="Menlo" panose="020B0609030804020204" pitchFamily="49" charset="0"/>
              </a:rPr>
              <a:t> </a:t>
            </a:r>
            <a:r>
              <a:rPr lang="en-US" sz="1400" b="1" dirty="0">
                <a:solidFill>
                  <a:srgbClr val="000080"/>
                </a:solidFill>
                <a:effectLst/>
                <a:latin typeface="Menlo" panose="020B0609030804020204" pitchFamily="49" charset="0"/>
              </a:rPr>
              <a:t>AVG</a:t>
            </a:r>
            <a:r>
              <a:rPr lang="en-US" sz="1400" dirty="0">
                <a:solidFill>
                  <a:srgbClr val="000000"/>
                </a:solidFill>
                <a:effectLst/>
                <a:latin typeface="Menlo" panose="020B0609030804020204" pitchFamily="49" charset="0"/>
              </a:rPr>
              <a:t>(</a:t>
            </a:r>
            <a:r>
              <a:rPr lang="en-US" sz="1400" dirty="0">
                <a:solidFill>
                  <a:srgbClr val="006464"/>
                </a:solidFill>
                <a:effectLst/>
                <a:latin typeface="Menlo" panose="020B0609030804020204" pitchFamily="49" charset="0"/>
              </a:rPr>
              <a:t>Total</a:t>
            </a:r>
            <a:r>
              <a:rPr lang="en-US" sz="1400" dirty="0">
                <a:solidFill>
                  <a:srgbClr val="000000"/>
                </a:solidFill>
                <a:effectLst/>
                <a:latin typeface="Menlo" panose="020B0609030804020204" pitchFamily="49" charset="0"/>
              </a:rPr>
              <a:t>) </a:t>
            </a:r>
            <a:r>
              <a:rPr lang="en-US" sz="1400" b="1" dirty="0">
                <a:solidFill>
                  <a:srgbClr val="800000"/>
                </a:solidFill>
                <a:effectLst/>
                <a:latin typeface="Menlo" panose="020B0609030804020204" pitchFamily="49" charset="0"/>
              </a:rPr>
              <a:t>FROM</a:t>
            </a:r>
            <a:r>
              <a:rPr lang="en-US" sz="1400" dirty="0">
                <a:solidFill>
                  <a:srgbClr val="000000"/>
                </a:solidFill>
                <a:effectLst/>
                <a:latin typeface="Menlo" panose="020B0609030804020204" pitchFamily="49" charset="0"/>
              </a:rPr>
              <a:t> </a:t>
            </a:r>
            <a:r>
              <a:rPr lang="en-US" sz="1400" dirty="0">
                <a:solidFill>
                  <a:srgbClr val="8E00C6"/>
                </a:solidFill>
                <a:effectLst/>
                <a:latin typeface="Menlo" panose="020B0609030804020204" pitchFamily="49" charset="0"/>
              </a:rPr>
              <a:t>Invoice</a:t>
            </a:r>
            <a:r>
              <a:rPr lang="en-US" sz="1400" dirty="0">
                <a:solidFill>
                  <a:srgbClr val="FF0000"/>
                </a:solidFill>
                <a:effectLst/>
                <a:latin typeface="Menlo" panose="020B0609030804020204" pitchFamily="49" charset="0"/>
              </a:rPr>
              <a:t>;</a:t>
            </a:r>
            <a:endParaRPr lang="en-US" sz="1400" dirty="0">
              <a:solidFill>
                <a:srgbClr val="000000"/>
              </a:solidFill>
              <a:effectLst/>
              <a:latin typeface="Menlo" panose="020B0609030804020204" pitchFamily="49" charset="0"/>
            </a:endParaRPr>
          </a:p>
          <a:p>
            <a:pPr marL="0" marR="0">
              <a:spcBef>
                <a:spcPts val="0"/>
              </a:spcBef>
              <a:spcAft>
                <a:spcPts val="0"/>
              </a:spcAft>
            </a:pPr>
            <a:br>
              <a:rPr lang="en-US" sz="1400" dirty="0">
                <a:solidFill>
                  <a:srgbClr val="000000"/>
                </a:solidFill>
                <a:effectLst/>
                <a:latin typeface="Menlo" panose="020B0609030804020204" pitchFamily="49" charset="0"/>
              </a:rPr>
            </a:br>
            <a:endParaRPr lang="en-US" sz="1400" dirty="0">
              <a:solidFill>
                <a:srgbClr val="000000"/>
              </a:solidFill>
              <a:effectLst/>
              <a:latin typeface="Menlo" panose="020B0609030804020204" pitchFamily="49" charset="0"/>
            </a:endParaRPr>
          </a:p>
          <a:p>
            <a:pPr marL="0" marR="0">
              <a:spcBef>
                <a:spcPts val="0"/>
              </a:spcBef>
              <a:spcAft>
                <a:spcPts val="0"/>
              </a:spcAft>
            </a:pPr>
            <a:r>
              <a:rPr lang="en-US" sz="1400" dirty="0">
                <a:solidFill>
                  <a:srgbClr val="808080"/>
                </a:solidFill>
                <a:effectLst/>
                <a:latin typeface="Menlo" panose="020B0609030804020204" pitchFamily="49" charset="0"/>
              </a:rPr>
              <a:t>--Find the maximum invoice total</a:t>
            </a:r>
            <a:endParaRPr lang="en-US" sz="1400" dirty="0">
              <a:solidFill>
                <a:srgbClr val="000000"/>
              </a:solidFill>
              <a:effectLst/>
              <a:latin typeface="Menlo" panose="020B0609030804020204" pitchFamily="49" charset="0"/>
            </a:endParaRPr>
          </a:p>
          <a:p>
            <a:pPr marL="0" marR="0">
              <a:spcBef>
                <a:spcPts val="0"/>
              </a:spcBef>
              <a:spcAft>
                <a:spcPts val="0"/>
              </a:spcAft>
            </a:pPr>
            <a:r>
              <a:rPr lang="en-US" sz="1400" b="1" dirty="0">
                <a:solidFill>
                  <a:srgbClr val="800000"/>
                </a:solidFill>
                <a:effectLst/>
                <a:latin typeface="Menlo" panose="020B0609030804020204" pitchFamily="49" charset="0"/>
              </a:rPr>
              <a:t>SELECT</a:t>
            </a:r>
            <a:r>
              <a:rPr lang="en-US" sz="1400" dirty="0">
                <a:solidFill>
                  <a:srgbClr val="000000"/>
                </a:solidFill>
                <a:effectLst/>
                <a:latin typeface="Menlo" panose="020B0609030804020204" pitchFamily="49" charset="0"/>
              </a:rPr>
              <a:t> </a:t>
            </a:r>
            <a:r>
              <a:rPr lang="en-US" sz="1400" b="1" dirty="0">
                <a:solidFill>
                  <a:srgbClr val="000080"/>
                </a:solidFill>
                <a:effectLst/>
                <a:latin typeface="Menlo" panose="020B0609030804020204" pitchFamily="49" charset="0"/>
              </a:rPr>
              <a:t>MAX</a:t>
            </a:r>
            <a:r>
              <a:rPr lang="en-US" sz="1400" dirty="0">
                <a:solidFill>
                  <a:srgbClr val="000000"/>
                </a:solidFill>
                <a:effectLst/>
                <a:latin typeface="Menlo" panose="020B0609030804020204" pitchFamily="49" charset="0"/>
              </a:rPr>
              <a:t>(</a:t>
            </a:r>
            <a:r>
              <a:rPr lang="en-US" sz="1400" dirty="0">
                <a:solidFill>
                  <a:srgbClr val="006464"/>
                </a:solidFill>
                <a:effectLst/>
                <a:latin typeface="Menlo" panose="020B0609030804020204" pitchFamily="49" charset="0"/>
              </a:rPr>
              <a:t>Total</a:t>
            </a:r>
            <a:r>
              <a:rPr lang="en-US" sz="1400" dirty="0">
                <a:solidFill>
                  <a:srgbClr val="000000"/>
                </a:solidFill>
                <a:effectLst/>
                <a:latin typeface="Menlo" panose="020B0609030804020204" pitchFamily="49" charset="0"/>
              </a:rPr>
              <a:t>) </a:t>
            </a:r>
            <a:r>
              <a:rPr lang="en-US" sz="1400" b="1" dirty="0">
                <a:solidFill>
                  <a:srgbClr val="800000"/>
                </a:solidFill>
                <a:effectLst/>
                <a:latin typeface="Menlo" panose="020B0609030804020204" pitchFamily="49" charset="0"/>
              </a:rPr>
              <a:t>AS</a:t>
            </a:r>
            <a:r>
              <a:rPr lang="en-US" sz="1400" dirty="0">
                <a:solidFill>
                  <a:srgbClr val="000000"/>
                </a:solidFill>
                <a:effectLst/>
                <a:latin typeface="Menlo" panose="020B0609030804020204" pitchFamily="49" charset="0"/>
              </a:rPr>
              <a:t> </a:t>
            </a:r>
            <a:r>
              <a:rPr lang="en-US" sz="1400" i="1" dirty="0" err="1">
                <a:solidFill>
                  <a:srgbClr val="006464"/>
                </a:solidFill>
                <a:effectLst/>
                <a:latin typeface="Menlo" panose="020B0609030804020204" pitchFamily="49" charset="0"/>
              </a:rPr>
              <a:t>MaxInvoiceTotal</a:t>
            </a:r>
            <a:r>
              <a:rPr lang="en-US" sz="1400" dirty="0">
                <a:solidFill>
                  <a:srgbClr val="000000"/>
                </a:solidFill>
                <a:effectLst/>
                <a:latin typeface="Menlo" panose="020B0609030804020204" pitchFamily="49" charset="0"/>
              </a:rPr>
              <a:t> </a:t>
            </a:r>
            <a:r>
              <a:rPr lang="en-US" sz="1400" b="1" dirty="0">
                <a:solidFill>
                  <a:srgbClr val="800000"/>
                </a:solidFill>
                <a:effectLst/>
                <a:latin typeface="Menlo" panose="020B0609030804020204" pitchFamily="49" charset="0"/>
              </a:rPr>
              <a:t>FROM</a:t>
            </a:r>
            <a:r>
              <a:rPr lang="en-US" sz="1400" dirty="0">
                <a:solidFill>
                  <a:srgbClr val="000000"/>
                </a:solidFill>
                <a:effectLst/>
                <a:latin typeface="Menlo" panose="020B0609030804020204" pitchFamily="49" charset="0"/>
              </a:rPr>
              <a:t> </a:t>
            </a:r>
            <a:r>
              <a:rPr lang="en-US" sz="1400" dirty="0">
                <a:solidFill>
                  <a:srgbClr val="8E00C6"/>
                </a:solidFill>
                <a:effectLst/>
                <a:latin typeface="Menlo" panose="020B0609030804020204" pitchFamily="49" charset="0"/>
              </a:rPr>
              <a:t>Invoice</a:t>
            </a:r>
            <a:r>
              <a:rPr lang="en-US" sz="1400" dirty="0">
                <a:solidFill>
                  <a:srgbClr val="FF0000"/>
                </a:solidFill>
                <a:effectLst/>
                <a:latin typeface="Menlo" panose="020B0609030804020204" pitchFamily="49" charset="0"/>
              </a:rPr>
              <a:t>;</a:t>
            </a:r>
            <a:endParaRPr lang="en-US" sz="1400" dirty="0">
              <a:solidFill>
                <a:srgbClr val="000000"/>
              </a:solidFill>
              <a:effectLst/>
              <a:latin typeface="Menlo" panose="020B0609030804020204" pitchFamily="49" charset="0"/>
            </a:endParaRPr>
          </a:p>
          <a:p>
            <a:pPr marL="0" marR="0">
              <a:spcBef>
                <a:spcPts val="0"/>
              </a:spcBef>
              <a:spcAft>
                <a:spcPts val="0"/>
              </a:spcAft>
            </a:pPr>
            <a:br>
              <a:rPr lang="en-US" sz="1400" dirty="0">
                <a:solidFill>
                  <a:srgbClr val="000000"/>
                </a:solidFill>
                <a:effectLst/>
                <a:latin typeface="Menlo" panose="020B0609030804020204" pitchFamily="49" charset="0"/>
              </a:rPr>
            </a:br>
            <a:endParaRPr lang="en-US" sz="1400" dirty="0">
              <a:solidFill>
                <a:srgbClr val="000000"/>
              </a:solidFill>
              <a:effectLst/>
              <a:latin typeface="Menlo" panose="020B0609030804020204" pitchFamily="49" charset="0"/>
            </a:endParaRPr>
          </a:p>
          <a:p>
            <a:pPr marL="0" marR="0">
              <a:spcBef>
                <a:spcPts val="0"/>
              </a:spcBef>
              <a:spcAft>
                <a:spcPts val="0"/>
              </a:spcAft>
            </a:pPr>
            <a:r>
              <a:rPr lang="en-US" sz="1400" dirty="0">
                <a:solidFill>
                  <a:srgbClr val="808080"/>
                </a:solidFill>
                <a:effectLst/>
                <a:latin typeface="Menlo" panose="020B0609030804020204" pitchFamily="49" charset="0"/>
              </a:rPr>
              <a:t>--Find the minimum invoice total</a:t>
            </a:r>
            <a:endParaRPr lang="en-US" sz="1400" dirty="0">
              <a:solidFill>
                <a:srgbClr val="000000"/>
              </a:solidFill>
              <a:effectLst/>
              <a:latin typeface="Menlo" panose="020B0609030804020204" pitchFamily="49" charset="0"/>
            </a:endParaRPr>
          </a:p>
          <a:p>
            <a:pPr marL="0" marR="0">
              <a:spcBef>
                <a:spcPts val="0"/>
              </a:spcBef>
              <a:spcAft>
                <a:spcPts val="0"/>
              </a:spcAft>
            </a:pPr>
            <a:r>
              <a:rPr lang="en-US" sz="1400" b="1" dirty="0">
                <a:solidFill>
                  <a:srgbClr val="800000"/>
                </a:solidFill>
                <a:effectLst/>
                <a:latin typeface="Menlo" panose="020B0609030804020204" pitchFamily="49" charset="0"/>
              </a:rPr>
              <a:t>SELECT</a:t>
            </a:r>
            <a:r>
              <a:rPr lang="en-US" sz="1400" dirty="0">
                <a:solidFill>
                  <a:srgbClr val="000000"/>
                </a:solidFill>
                <a:effectLst/>
                <a:latin typeface="Menlo" panose="020B0609030804020204" pitchFamily="49" charset="0"/>
              </a:rPr>
              <a:t> </a:t>
            </a:r>
            <a:r>
              <a:rPr lang="en-US" sz="1400" b="1" dirty="0">
                <a:solidFill>
                  <a:srgbClr val="000080"/>
                </a:solidFill>
                <a:effectLst/>
                <a:latin typeface="Menlo" panose="020B0609030804020204" pitchFamily="49" charset="0"/>
              </a:rPr>
              <a:t>MIN</a:t>
            </a:r>
            <a:r>
              <a:rPr lang="en-US" sz="1400" dirty="0">
                <a:solidFill>
                  <a:srgbClr val="000000"/>
                </a:solidFill>
                <a:effectLst/>
                <a:latin typeface="Menlo" panose="020B0609030804020204" pitchFamily="49" charset="0"/>
              </a:rPr>
              <a:t>(</a:t>
            </a:r>
            <a:r>
              <a:rPr lang="en-US" sz="1400" dirty="0">
                <a:solidFill>
                  <a:srgbClr val="006464"/>
                </a:solidFill>
                <a:effectLst/>
                <a:latin typeface="Menlo" panose="020B0609030804020204" pitchFamily="49" charset="0"/>
              </a:rPr>
              <a:t>Total</a:t>
            </a:r>
            <a:r>
              <a:rPr lang="en-US" sz="1400" dirty="0">
                <a:solidFill>
                  <a:srgbClr val="000000"/>
                </a:solidFill>
                <a:effectLst/>
                <a:latin typeface="Menlo" panose="020B0609030804020204" pitchFamily="49" charset="0"/>
              </a:rPr>
              <a:t>) </a:t>
            </a:r>
            <a:r>
              <a:rPr lang="en-US" sz="1400" b="1" dirty="0">
                <a:solidFill>
                  <a:srgbClr val="800000"/>
                </a:solidFill>
                <a:effectLst/>
                <a:latin typeface="Menlo" panose="020B0609030804020204" pitchFamily="49" charset="0"/>
              </a:rPr>
              <a:t>AS</a:t>
            </a:r>
            <a:r>
              <a:rPr lang="en-US" sz="1400" dirty="0">
                <a:solidFill>
                  <a:srgbClr val="000000"/>
                </a:solidFill>
                <a:effectLst/>
                <a:latin typeface="Menlo" panose="020B0609030804020204" pitchFamily="49" charset="0"/>
              </a:rPr>
              <a:t> </a:t>
            </a:r>
            <a:r>
              <a:rPr lang="en-US" sz="1400" i="1" dirty="0" err="1">
                <a:solidFill>
                  <a:srgbClr val="006464"/>
                </a:solidFill>
                <a:effectLst/>
                <a:latin typeface="Menlo" panose="020B0609030804020204" pitchFamily="49" charset="0"/>
              </a:rPr>
              <a:t>MinInvoiceTotal</a:t>
            </a:r>
            <a:r>
              <a:rPr lang="en-US" sz="1400" dirty="0">
                <a:solidFill>
                  <a:srgbClr val="000000"/>
                </a:solidFill>
                <a:effectLst/>
                <a:latin typeface="Menlo" panose="020B0609030804020204" pitchFamily="49" charset="0"/>
              </a:rPr>
              <a:t> </a:t>
            </a:r>
            <a:r>
              <a:rPr lang="en-US" sz="1400" b="1" dirty="0">
                <a:solidFill>
                  <a:srgbClr val="800000"/>
                </a:solidFill>
                <a:effectLst/>
                <a:latin typeface="Menlo" panose="020B0609030804020204" pitchFamily="49" charset="0"/>
              </a:rPr>
              <a:t>FROM</a:t>
            </a:r>
            <a:r>
              <a:rPr lang="en-US" sz="1400" dirty="0">
                <a:solidFill>
                  <a:srgbClr val="000000"/>
                </a:solidFill>
                <a:effectLst/>
                <a:latin typeface="Menlo" panose="020B0609030804020204" pitchFamily="49" charset="0"/>
              </a:rPr>
              <a:t> </a:t>
            </a:r>
            <a:r>
              <a:rPr lang="en-US" sz="1400" dirty="0">
                <a:solidFill>
                  <a:srgbClr val="8E00C6"/>
                </a:solidFill>
                <a:effectLst/>
                <a:latin typeface="Menlo" panose="020B0609030804020204" pitchFamily="49" charset="0"/>
              </a:rPr>
              <a:t>Invoice</a:t>
            </a:r>
            <a:r>
              <a:rPr lang="en-US" sz="1400" dirty="0">
                <a:solidFill>
                  <a:srgbClr val="FF0000"/>
                </a:solidFill>
                <a:effectLst/>
                <a:latin typeface="Menlo" panose="020B0609030804020204" pitchFamily="49" charset="0"/>
              </a:rPr>
              <a:t>;</a:t>
            </a:r>
            <a:endParaRPr lang="en-US" sz="1400" dirty="0">
              <a:solidFill>
                <a:srgbClr val="000000"/>
              </a:solidFill>
              <a:effectLst/>
              <a:latin typeface="Menlo" panose="020B0609030804020204" pitchFamily="49" charset="0"/>
            </a:endParaRPr>
          </a:p>
        </p:txBody>
      </p:sp>
    </p:spTree>
    <p:extLst>
      <p:ext uri="{BB962C8B-B14F-4D97-AF65-F5344CB8AC3E}">
        <p14:creationId xmlns:p14="http://schemas.microsoft.com/office/powerpoint/2010/main" val="21028085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5">
            <a:extLst>
              <a:ext uri="{FF2B5EF4-FFF2-40B4-BE49-F238E27FC236}">
                <a16:creationId xmlns:a16="http://schemas.microsoft.com/office/drawing/2014/main" id="{87FA9BE9-4EFB-4543-B4AB-4149704007EB}"/>
              </a:ext>
            </a:extLst>
          </p:cNvPr>
          <p:cNvSpPr>
            <a:spLocks noGrp="1"/>
          </p:cNvSpPr>
          <p:nvPr>
            <p:ph type="sldNum" sz="quarter" idx="12"/>
          </p:nvPr>
        </p:nvSpPr>
        <p:spPr/>
        <p:txBody>
          <a:bodyPr/>
          <a:lstStyle/>
          <a:p>
            <a:fld id="{E6600381-5467-7D48-B791-7C6B115F5265}" type="slidenum">
              <a:rPr lang="en-US" altLang="en-US"/>
              <a:pPr/>
              <a:t>3</a:t>
            </a:fld>
            <a:endParaRPr lang="en-US" altLang="en-US"/>
          </a:p>
        </p:txBody>
      </p:sp>
      <p:sp>
        <p:nvSpPr>
          <p:cNvPr id="48130" name="Rectangle 2">
            <a:extLst>
              <a:ext uri="{FF2B5EF4-FFF2-40B4-BE49-F238E27FC236}">
                <a16:creationId xmlns:a16="http://schemas.microsoft.com/office/drawing/2014/main" id="{3E706FDC-4A0E-9E45-9CD4-11CB2AB258D6}"/>
              </a:ext>
            </a:extLst>
          </p:cNvPr>
          <p:cNvSpPr>
            <a:spLocks noGrp="1" noChangeArrowheads="1"/>
          </p:cNvSpPr>
          <p:nvPr>
            <p:ph type="title"/>
          </p:nvPr>
        </p:nvSpPr>
        <p:spPr>
          <a:xfrm>
            <a:off x="430362" y="727462"/>
            <a:ext cx="11296581" cy="550174"/>
          </a:xfrm>
        </p:spPr>
        <p:txBody>
          <a:bodyPr>
            <a:normAutofit/>
          </a:bodyPr>
          <a:lstStyle/>
          <a:p>
            <a:r>
              <a:rPr lang="en-US" altLang="en-US" dirty="0"/>
              <a:t>Can we Access Data without a Database Management System?</a:t>
            </a:r>
          </a:p>
        </p:txBody>
      </p:sp>
      <p:sp>
        <p:nvSpPr>
          <p:cNvPr id="48131" name="Rectangle 3">
            <a:extLst>
              <a:ext uri="{FF2B5EF4-FFF2-40B4-BE49-F238E27FC236}">
                <a16:creationId xmlns:a16="http://schemas.microsoft.com/office/drawing/2014/main" id="{D15B5590-659C-114D-A3A3-C47E58938280}"/>
              </a:ext>
            </a:extLst>
          </p:cNvPr>
          <p:cNvSpPr>
            <a:spLocks noGrp="1" noChangeArrowheads="1"/>
          </p:cNvSpPr>
          <p:nvPr>
            <p:ph type="body" idx="1"/>
          </p:nvPr>
        </p:nvSpPr>
        <p:spPr/>
        <p:txBody>
          <a:bodyPr>
            <a:normAutofit/>
          </a:bodyPr>
          <a:lstStyle/>
          <a:p>
            <a:pPr>
              <a:lnSpc>
                <a:spcPct val="90000"/>
              </a:lnSpc>
              <a:buFontTx/>
              <a:buNone/>
            </a:pPr>
            <a:r>
              <a:rPr lang="en-US" altLang="en-US" sz="2000" dirty="0"/>
              <a:t>Sure, we can!  Start by storing the data in flat files on your PC:</a:t>
            </a:r>
          </a:p>
          <a:p>
            <a:pPr>
              <a:lnSpc>
                <a:spcPct val="90000"/>
              </a:lnSpc>
            </a:pPr>
            <a:endParaRPr lang="en-US" altLang="en-US" sz="2000" dirty="0"/>
          </a:p>
          <a:p>
            <a:pPr>
              <a:lnSpc>
                <a:spcPct val="90000"/>
              </a:lnSpc>
              <a:buFontTx/>
              <a:buNone/>
            </a:pPr>
            <a:r>
              <a:rPr lang="en-US" altLang="en-US" sz="2000" dirty="0"/>
              <a:t>                             </a:t>
            </a:r>
            <a:r>
              <a:rPr lang="en-US" altLang="en-US" sz="2000" dirty="0" err="1"/>
              <a:t>students.txt</a:t>
            </a:r>
            <a:r>
              <a:rPr lang="en-US" altLang="en-US" sz="2000" dirty="0"/>
              <a:t>             </a:t>
            </a:r>
            <a:r>
              <a:rPr lang="en-US" altLang="en-US" sz="2000" dirty="0" err="1"/>
              <a:t>courses.txt</a:t>
            </a:r>
            <a:r>
              <a:rPr lang="en-US" altLang="en-US" sz="2000" dirty="0"/>
              <a:t>                </a:t>
            </a:r>
            <a:r>
              <a:rPr lang="en-US" altLang="en-US" sz="2000" dirty="0" err="1"/>
              <a:t>professors.txt</a:t>
            </a:r>
            <a:endParaRPr lang="en-US" altLang="en-US" sz="2000" dirty="0"/>
          </a:p>
          <a:p>
            <a:pPr>
              <a:lnSpc>
                <a:spcPct val="90000"/>
              </a:lnSpc>
              <a:buFontTx/>
              <a:buNone/>
            </a:pPr>
            <a:endParaRPr lang="en-US" altLang="en-US" sz="2000" dirty="0"/>
          </a:p>
          <a:p>
            <a:pPr>
              <a:lnSpc>
                <a:spcPct val="90000"/>
              </a:lnSpc>
              <a:buFontTx/>
              <a:buNone/>
            </a:pPr>
            <a:endParaRPr lang="en-US" altLang="en-US" sz="2000" dirty="0"/>
          </a:p>
          <a:p>
            <a:pPr>
              <a:lnSpc>
                <a:spcPct val="90000"/>
              </a:lnSpc>
              <a:buFontTx/>
              <a:buNone/>
            </a:pPr>
            <a:endParaRPr lang="en-US" altLang="en-US" sz="2000" dirty="0"/>
          </a:p>
          <a:p>
            <a:pPr>
              <a:lnSpc>
                <a:spcPct val="90000"/>
              </a:lnSpc>
              <a:buFontTx/>
              <a:buNone/>
            </a:pPr>
            <a:r>
              <a:rPr lang="en-US" altLang="en-US" sz="2000"/>
              <a:t>Now write programs to </a:t>
            </a:r>
            <a:r>
              <a:rPr lang="en-US" altLang="en-US" sz="2000" dirty="0"/>
              <a:t>implement specific tasks</a:t>
            </a:r>
          </a:p>
        </p:txBody>
      </p:sp>
      <p:sp>
        <p:nvSpPr>
          <p:cNvPr id="2" name="Document 1">
            <a:extLst>
              <a:ext uri="{FF2B5EF4-FFF2-40B4-BE49-F238E27FC236}">
                <a16:creationId xmlns:a16="http://schemas.microsoft.com/office/drawing/2014/main" id="{D2F214FF-D6E9-AAF7-3DFA-810A5B3F1D4F}"/>
              </a:ext>
            </a:extLst>
          </p:cNvPr>
          <p:cNvSpPr/>
          <p:nvPr/>
        </p:nvSpPr>
        <p:spPr>
          <a:xfrm>
            <a:off x="2525485" y="3597251"/>
            <a:ext cx="816429" cy="576943"/>
          </a:xfrm>
          <a:prstGeom prst="flowChartDocumen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ocument 2">
            <a:extLst>
              <a:ext uri="{FF2B5EF4-FFF2-40B4-BE49-F238E27FC236}">
                <a16:creationId xmlns:a16="http://schemas.microsoft.com/office/drawing/2014/main" id="{E608EC83-0486-7482-7160-2061D6575BD1}"/>
              </a:ext>
            </a:extLst>
          </p:cNvPr>
          <p:cNvSpPr/>
          <p:nvPr/>
        </p:nvSpPr>
        <p:spPr>
          <a:xfrm>
            <a:off x="4637313" y="3597251"/>
            <a:ext cx="816429" cy="576943"/>
          </a:xfrm>
          <a:prstGeom prst="flowChartDocumen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ocument 3">
            <a:extLst>
              <a:ext uri="{FF2B5EF4-FFF2-40B4-BE49-F238E27FC236}">
                <a16:creationId xmlns:a16="http://schemas.microsoft.com/office/drawing/2014/main" id="{B3CD024E-4CB9-E070-6899-69DB70827A32}"/>
              </a:ext>
            </a:extLst>
          </p:cNvPr>
          <p:cNvSpPr/>
          <p:nvPr/>
        </p:nvSpPr>
        <p:spPr>
          <a:xfrm>
            <a:off x="6765472" y="3597250"/>
            <a:ext cx="816429" cy="576943"/>
          </a:xfrm>
          <a:prstGeom prst="flowChartDocumen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8131">
                                            <p:txEl>
                                              <p:pRg st="0" end="0"/>
                                            </p:txEl>
                                          </p:spTgt>
                                        </p:tgtEl>
                                        <p:attrNameLst>
                                          <p:attrName>style.visibility</p:attrName>
                                        </p:attrNameLst>
                                      </p:cBhvr>
                                      <p:to>
                                        <p:strVal val="visible"/>
                                      </p:to>
                                    </p:set>
                                    <p:animEffect transition="in" filter="dissolve">
                                      <p:cBhvr>
                                        <p:cTn id="7" dur="500"/>
                                        <p:tgtEl>
                                          <p:spTgt spid="4813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8131">
                                            <p:txEl>
                                              <p:pRg st="2" end="2"/>
                                            </p:txEl>
                                          </p:spTgt>
                                        </p:tgtEl>
                                        <p:attrNameLst>
                                          <p:attrName>style.visibility</p:attrName>
                                        </p:attrNameLst>
                                      </p:cBhvr>
                                      <p:to>
                                        <p:strVal val="visible"/>
                                      </p:to>
                                    </p:set>
                                    <p:animEffect transition="in" filter="dissolve">
                                      <p:cBhvr>
                                        <p:cTn id="12" dur="500"/>
                                        <p:tgtEl>
                                          <p:spTgt spid="48131">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48131">
                                            <p:txEl>
                                              <p:pRg st="6" end="6"/>
                                            </p:txEl>
                                          </p:spTgt>
                                        </p:tgtEl>
                                        <p:attrNameLst>
                                          <p:attrName>style.visibility</p:attrName>
                                        </p:attrNameLst>
                                      </p:cBhvr>
                                      <p:to>
                                        <p:strVal val="visible"/>
                                      </p:to>
                                    </p:set>
                                    <p:animEffect transition="in" filter="dissolve">
                                      <p:cBhvr>
                                        <p:cTn id="17" dur="500"/>
                                        <p:tgtEl>
                                          <p:spTgt spid="48131">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131"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5F202A-4289-C44B-77BE-2D60F6EF2B15}"/>
              </a:ext>
            </a:extLst>
          </p:cNvPr>
          <p:cNvSpPr>
            <a:spLocks noGrp="1"/>
          </p:cNvSpPr>
          <p:nvPr>
            <p:ph type="title"/>
          </p:nvPr>
        </p:nvSpPr>
        <p:spPr/>
        <p:txBody>
          <a:bodyPr/>
          <a:lstStyle/>
          <a:p>
            <a:r>
              <a:rPr lang="en-US" dirty="0"/>
              <a:t>Query order or writing and execution</a:t>
            </a:r>
          </a:p>
        </p:txBody>
      </p:sp>
      <p:sp>
        <p:nvSpPr>
          <p:cNvPr id="4" name="Slide Number Placeholder 3">
            <a:extLst>
              <a:ext uri="{FF2B5EF4-FFF2-40B4-BE49-F238E27FC236}">
                <a16:creationId xmlns:a16="http://schemas.microsoft.com/office/drawing/2014/main" id="{2BD26C79-A4C9-A672-2C98-02A87AA62891}"/>
              </a:ext>
            </a:extLst>
          </p:cNvPr>
          <p:cNvSpPr>
            <a:spLocks noGrp="1"/>
          </p:cNvSpPr>
          <p:nvPr>
            <p:ph type="sldNum" sz="quarter" idx="12"/>
          </p:nvPr>
        </p:nvSpPr>
        <p:spPr/>
        <p:txBody>
          <a:bodyPr/>
          <a:lstStyle/>
          <a:p>
            <a:fld id="{3A98EE3D-8CD1-4C3F-BD1C-C98C9596463C}" type="slidenum">
              <a:rPr lang="en-US" smtClean="0"/>
              <a:t>30</a:t>
            </a:fld>
            <a:endParaRPr lang="en-US" dirty="0"/>
          </a:p>
        </p:txBody>
      </p:sp>
      <p:pic>
        <p:nvPicPr>
          <p:cNvPr id="26" name="Picture 25">
            <a:extLst>
              <a:ext uri="{FF2B5EF4-FFF2-40B4-BE49-F238E27FC236}">
                <a16:creationId xmlns:a16="http://schemas.microsoft.com/office/drawing/2014/main" id="{C7600A65-50A0-D014-B006-328DB24EAB5E}"/>
              </a:ext>
            </a:extLst>
          </p:cNvPr>
          <p:cNvPicPr>
            <a:picLocks noChangeAspect="1"/>
          </p:cNvPicPr>
          <p:nvPr/>
        </p:nvPicPr>
        <p:blipFill>
          <a:blip r:embed="rId2"/>
          <a:stretch>
            <a:fillRect/>
          </a:stretch>
        </p:blipFill>
        <p:spPr>
          <a:xfrm>
            <a:off x="898596" y="1592271"/>
            <a:ext cx="9840288" cy="4470898"/>
          </a:xfrm>
          <a:prstGeom prst="rect">
            <a:avLst/>
          </a:prstGeom>
        </p:spPr>
      </p:pic>
    </p:spTree>
    <p:extLst>
      <p:ext uri="{BB962C8B-B14F-4D97-AF65-F5344CB8AC3E}">
        <p14:creationId xmlns:p14="http://schemas.microsoft.com/office/powerpoint/2010/main" val="6021452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820574-82CA-61F2-8BFA-70D9BE48FC6B}"/>
            </a:ext>
          </a:extLst>
        </p:cNvPr>
        <p:cNvGrpSpPr/>
        <p:nvPr/>
      </p:nvGrpSpPr>
      <p:grpSpPr>
        <a:xfrm>
          <a:off x="0" y="0"/>
          <a:ext cx="0" cy="0"/>
          <a:chOff x="0" y="0"/>
          <a:chExt cx="0" cy="0"/>
        </a:xfrm>
      </p:grpSpPr>
      <p:sp>
        <p:nvSpPr>
          <p:cNvPr id="7" name="Title 1">
            <a:extLst>
              <a:ext uri="{FF2B5EF4-FFF2-40B4-BE49-F238E27FC236}">
                <a16:creationId xmlns:a16="http://schemas.microsoft.com/office/drawing/2014/main" id="{39F21F9E-115B-54C5-03C5-BDF28A13EA9A}"/>
              </a:ext>
            </a:extLst>
          </p:cNvPr>
          <p:cNvSpPr>
            <a:spLocks noGrp="1"/>
          </p:cNvSpPr>
          <p:nvPr>
            <p:ph type="title"/>
          </p:nvPr>
        </p:nvSpPr>
        <p:spPr>
          <a:xfrm>
            <a:off x="511629" y="637268"/>
            <a:ext cx="10515600" cy="560161"/>
          </a:xfrm>
        </p:spPr>
        <p:txBody>
          <a:bodyPr/>
          <a:lstStyle/>
          <a:p>
            <a:r>
              <a:rPr lang="en-US" b="1" dirty="0"/>
              <a:t>Create Table &lt;Table Name&gt;</a:t>
            </a:r>
            <a:endParaRPr lang="en-US" b="1" dirty="0">
              <a:cs typeface="Calibri Light"/>
            </a:endParaRPr>
          </a:p>
        </p:txBody>
      </p:sp>
      <p:sp>
        <p:nvSpPr>
          <p:cNvPr id="3" name="TextBox 2">
            <a:extLst>
              <a:ext uri="{FF2B5EF4-FFF2-40B4-BE49-F238E27FC236}">
                <a16:creationId xmlns:a16="http://schemas.microsoft.com/office/drawing/2014/main" id="{8DAF7C79-D1AD-3C9D-5506-F4552482D3F8}"/>
              </a:ext>
            </a:extLst>
          </p:cNvPr>
          <p:cNvSpPr txBox="1"/>
          <p:nvPr/>
        </p:nvSpPr>
        <p:spPr>
          <a:xfrm>
            <a:off x="511629" y="1438479"/>
            <a:ext cx="5040085" cy="1477328"/>
          </a:xfrm>
          <a:prstGeom prst="rect">
            <a:avLst/>
          </a:prstGeom>
          <a:noFill/>
        </p:spPr>
        <p:txBody>
          <a:bodyPr wrap="square">
            <a:spAutoFit/>
          </a:bodyPr>
          <a:lstStyle/>
          <a:p>
            <a:pPr marL="285750" indent="-285750">
              <a:buClr>
                <a:schemeClr val="accent1"/>
              </a:buClr>
              <a:buFont typeface="Wingdings" pitchFamily="2" charset="2"/>
              <a:buChar char="§"/>
            </a:pPr>
            <a:r>
              <a:rPr lang="en-US" dirty="0">
                <a:solidFill>
                  <a:srgbClr val="0E0E0E"/>
                </a:solidFill>
                <a:effectLst/>
              </a:rPr>
              <a:t>The CREATE TABLE statement in SQL is used to define a new table in a database. </a:t>
            </a:r>
          </a:p>
          <a:p>
            <a:pPr marL="285750" indent="-285750">
              <a:buClr>
                <a:schemeClr val="accent1"/>
              </a:buClr>
              <a:buFont typeface="Wingdings" pitchFamily="2" charset="2"/>
              <a:buChar char="§"/>
            </a:pPr>
            <a:r>
              <a:rPr lang="en-US" dirty="0">
                <a:solidFill>
                  <a:srgbClr val="0E0E0E"/>
                </a:solidFill>
                <a:effectLst/>
              </a:rPr>
              <a:t>It specifies the table name, column names, their data types, constraints (e.g., primary key, foreign key), and any default values. </a:t>
            </a:r>
          </a:p>
        </p:txBody>
      </p:sp>
      <p:pic>
        <p:nvPicPr>
          <p:cNvPr id="4" name="Picture 3">
            <a:extLst>
              <a:ext uri="{FF2B5EF4-FFF2-40B4-BE49-F238E27FC236}">
                <a16:creationId xmlns:a16="http://schemas.microsoft.com/office/drawing/2014/main" id="{2D2A128D-4141-D7E8-C93C-8A775E7C5E8B}"/>
              </a:ext>
            </a:extLst>
          </p:cNvPr>
          <p:cNvPicPr>
            <a:picLocks noChangeAspect="1"/>
          </p:cNvPicPr>
          <p:nvPr/>
        </p:nvPicPr>
        <p:blipFill>
          <a:blip r:embed="rId3"/>
          <a:stretch>
            <a:fillRect/>
          </a:stretch>
        </p:blipFill>
        <p:spPr>
          <a:xfrm>
            <a:off x="830823" y="3224449"/>
            <a:ext cx="3729935" cy="1149830"/>
          </a:xfrm>
          <a:prstGeom prst="rect">
            <a:avLst/>
          </a:prstGeom>
        </p:spPr>
      </p:pic>
      <p:sp>
        <p:nvSpPr>
          <p:cNvPr id="8" name="TextBox 7">
            <a:extLst>
              <a:ext uri="{FF2B5EF4-FFF2-40B4-BE49-F238E27FC236}">
                <a16:creationId xmlns:a16="http://schemas.microsoft.com/office/drawing/2014/main" id="{43C6A146-BF8E-E1F9-BC7F-B61F8BD6CDAC}"/>
              </a:ext>
            </a:extLst>
          </p:cNvPr>
          <p:cNvSpPr txBox="1"/>
          <p:nvPr/>
        </p:nvSpPr>
        <p:spPr>
          <a:xfrm>
            <a:off x="5584371" y="1438479"/>
            <a:ext cx="6096000" cy="3693319"/>
          </a:xfrm>
          <a:prstGeom prst="rect">
            <a:avLst/>
          </a:prstGeom>
          <a:noFill/>
        </p:spPr>
        <p:txBody>
          <a:bodyPr wrap="square">
            <a:spAutoFit/>
          </a:bodyPr>
          <a:lstStyle/>
          <a:p>
            <a:r>
              <a:rPr lang="en-US" b="1" dirty="0">
                <a:solidFill>
                  <a:srgbClr val="0E0E0E"/>
                </a:solidFill>
                <a:effectLst/>
              </a:rPr>
              <a:t>Key Elements:</a:t>
            </a:r>
            <a:endParaRPr lang="en-US" dirty="0">
              <a:solidFill>
                <a:srgbClr val="0E0E0E"/>
              </a:solidFill>
              <a:effectLst/>
            </a:endParaRPr>
          </a:p>
          <a:p>
            <a:endParaRPr lang="en-US" dirty="0">
              <a:solidFill>
                <a:srgbClr val="0E0E0E"/>
              </a:solidFill>
              <a:effectLst/>
            </a:endParaRPr>
          </a:p>
          <a:p>
            <a:pPr marL="285750" indent="-285750">
              <a:buClr>
                <a:schemeClr val="accent1"/>
              </a:buClr>
              <a:buFont typeface="Wingdings" pitchFamily="2" charset="2"/>
              <a:buChar char="§"/>
            </a:pPr>
            <a:r>
              <a:rPr lang="en-US" b="1" dirty="0">
                <a:solidFill>
                  <a:srgbClr val="0E0E0E"/>
                </a:solidFill>
                <a:effectLst/>
              </a:rPr>
              <a:t>Table Name</a:t>
            </a:r>
            <a:r>
              <a:rPr lang="en-US" dirty="0">
                <a:solidFill>
                  <a:srgbClr val="0E0E0E"/>
                </a:solidFill>
                <a:effectLst/>
              </a:rPr>
              <a:t>: The name of the table being created.</a:t>
            </a:r>
          </a:p>
          <a:p>
            <a:pPr marL="285750" indent="-285750">
              <a:buClr>
                <a:schemeClr val="accent1"/>
              </a:buClr>
              <a:buFont typeface="Wingdings" pitchFamily="2" charset="2"/>
              <a:buChar char="§"/>
            </a:pPr>
            <a:r>
              <a:rPr lang="en-US" b="1" dirty="0">
                <a:solidFill>
                  <a:srgbClr val="0E0E0E"/>
                </a:solidFill>
                <a:effectLst/>
              </a:rPr>
              <a:t>Column Definitions</a:t>
            </a:r>
            <a:r>
              <a:rPr lang="en-US" dirty="0">
                <a:solidFill>
                  <a:srgbClr val="0E0E0E"/>
                </a:solidFill>
                <a:effectLst/>
              </a:rPr>
              <a:t>: The list of columns, each with a name, data type (such as INT, VARCHAR, DATE, etc.), and optional constraints (like PRIMARY KEY, NOT NULL, UNIQUE).</a:t>
            </a:r>
          </a:p>
          <a:p>
            <a:pPr marL="285750" indent="-285750">
              <a:buClr>
                <a:schemeClr val="accent1"/>
              </a:buClr>
              <a:buFont typeface="Wingdings" pitchFamily="2" charset="2"/>
              <a:buChar char="§"/>
            </a:pPr>
            <a:r>
              <a:rPr lang="en-US" b="1" dirty="0">
                <a:solidFill>
                  <a:srgbClr val="0E0E0E"/>
                </a:solidFill>
                <a:effectLst/>
              </a:rPr>
              <a:t>Constraints</a:t>
            </a:r>
            <a:r>
              <a:rPr lang="en-US" dirty="0">
                <a:solidFill>
                  <a:srgbClr val="0E0E0E"/>
                </a:solidFill>
                <a:effectLst/>
              </a:rPr>
              <a:t>: Define rules for the data in the table, such as:</a:t>
            </a:r>
          </a:p>
          <a:p>
            <a:pPr marL="285750" indent="-285750">
              <a:buClr>
                <a:schemeClr val="accent1"/>
              </a:buClr>
              <a:buFont typeface="Wingdings" pitchFamily="2" charset="2"/>
              <a:buChar char="§"/>
            </a:pPr>
            <a:r>
              <a:rPr lang="en-US" dirty="0">
                <a:solidFill>
                  <a:srgbClr val="0E0E0E"/>
                </a:solidFill>
                <a:effectLst/>
              </a:rPr>
              <a:t>PRIMARY KEY: Uniquely identifies each record in the table.</a:t>
            </a:r>
          </a:p>
          <a:p>
            <a:pPr marL="285750" indent="-285750">
              <a:buClr>
                <a:schemeClr val="accent1"/>
              </a:buClr>
              <a:buFont typeface="Wingdings" pitchFamily="2" charset="2"/>
              <a:buChar char="§"/>
            </a:pPr>
            <a:r>
              <a:rPr lang="en-US" dirty="0">
                <a:solidFill>
                  <a:srgbClr val="0E0E0E"/>
                </a:solidFill>
                <a:effectLst/>
              </a:rPr>
              <a:t>FOREIGN KEY: Links this table to another table.</a:t>
            </a:r>
          </a:p>
          <a:p>
            <a:pPr marL="285750" indent="-285750">
              <a:buClr>
                <a:schemeClr val="accent1"/>
              </a:buClr>
              <a:buFont typeface="Wingdings" pitchFamily="2" charset="2"/>
              <a:buChar char="§"/>
            </a:pPr>
            <a:r>
              <a:rPr lang="en-US" dirty="0">
                <a:solidFill>
                  <a:srgbClr val="0E0E0E"/>
                </a:solidFill>
                <a:effectLst/>
              </a:rPr>
              <a:t>NOT NULL: Ensures a column cannot have a null value.</a:t>
            </a:r>
          </a:p>
          <a:p>
            <a:pPr marL="285750" indent="-285750">
              <a:buClr>
                <a:schemeClr val="accent1"/>
              </a:buClr>
              <a:buFont typeface="Wingdings" pitchFamily="2" charset="2"/>
              <a:buChar char="§"/>
            </a:pPr>
            <a:r>
              <a:rPr lang="en-US" dirty="0">
                <a:solidFill>
                  <a:srgbClr val="0E0E0E"/>
                </a:solidFill>
                <a:effectLst/>
              </a:rPr>
              <a:t>DEFAULT: Provides a default value for a column.</a:t>
            </a:r>
          </a:p>
        </p:txBody>
      </p:sp>
      <p:pic>
        <p:nvPicPr>
          <p:cNvPr id="9" name="Picture 8">
            <a:extLst>
              <a:ext uri="{FF2B5EF4-FFF2-40B4-BE49-F238E27FC236}">
                <a16:creationId xmlns:a16="http://schemas.microsoft.com/office/drawing/2014/main" id="{E0D8E923-3A35-74FF-5F24-679E32EA6CFF}"/>
              </a:ext>
            </a:extLst>
          </p:cNvPr>
          <p:cNvPicPr>
            <a:picLocks noChangeAspect="1"/>
          </p:cNvPicPr>
          <p:nvPr/>
        </p:nvPicPr>
        <p:blipFill>
          <a:blip r:embed="rId4"/>
          <a:stretch>
            <a:fillRect/>
          </a:stretch>
        </p:blipFill>
        <p:spPr>
          <a:xfrm>
            <a:off x="830823" y="4682921"/>
            <a:ext cx="4076700" cy="1473200"/>
          </a:xfrm>
          <a:prstGeom prst="rect">
            <a:avLst/>
          </a:prstGeom>
        </p:spPr>
      </p:pic>
    </p:spTree>
    <p:extLst>
      <p:ext uri="{BB962C8B-B14F-4D97-AF65-F5344CB8AC3E}">
        <p14:creationId xmlns:p14="http://schemas.microsoft.com/office/powerpoint/2010/main" val="1948682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dissolv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4A17CF-7464-DE9F-EF45-E86CA10993AC}"/>
            </a:ext>
          </a:extLst>
        </p:cNvPr>
        <p:cNvGrpSpPr/>
        <p:nvPr/>
      </p:nvGrpSpPr>
      <p:grpSpPr>
        <a:xfrm>
          <a:off x="0" y="0"/>
          <a:ext cx="0" cy="0"/>
          <a:chOff x="0" y="0"/>
          <a:chExt cx="0" cy="0"/>
        </a:xfrm>
      </p:grpSpPr>
      <p:sp>
        <p:nvSpPr>
          <p:cNvPr id="7" name="Title 1">
            <a:extLst>
              <a:ext uri="{FF2B5EF4-FFF2-40B4-BE49-F238E27FC236}">
                <a16:creationId xmlns:a16="http://schemas.microsoft.com/office/drawing/2014/main" id="{F3081C4F-C2CD-ECD6-B794-F56E61285EC0}"/>
              </a:ext>
            </a:extLst>
          </p:cNvPr>
          <p:cNvSpPr>
            <a:spLocks noGrp="1"/>
          </p:cNvSpPr>
          <p:nvPr>
            <p:ph type="title"/>
          </p:nvPr>
        </p:nvSpPr>
        <p:spPr>
          <a:xfrm>
            <a:off x="511629" y="637268"/>
            <a:ext cx="10515600" cy="560161"/>
          </a:xfrm>
        </p:spPr>
        <p:txBody>
          <a:bodyPr/>
          <a:lstStyle/>
          <a:p>
            <a:r>
              <a:rPr lang="en-US" b="1" dirty="0"/>
              <a:t>Create Table &lt;Table Name&gt; (With Foreign Key)</a:t>
            </a:r>
            <a:endParaRPr lang="en-US" b="1" dirty="0">
              <a:cs typeface="Calibri Light"/>
            </a:endParaRPr>
          </a:p>
        </p:txBody>
      </p:sp>
      <p:sp>
        <p:nvSpPr>
          <p:cNvPr id="5" name="TextBox 4">
            <a:extLst>
              <a:ext uri="{FF2B5EF4-FFF2-40B4-BE49-F238E27FC236}">
                <a16:creationId xmlns:a16="http://schemas.microsoft.com/office/drawing/2014/main" id="{CC87E4E2-A02A-93D8-8FBF-808C341002CC}"/>
              </a:ext>
            </a:extLst>
          </p:cNvPr>
          <p:cNvSpPr txBox="1"/>
          <p:nvPr/>
        </p:nvSpPr>
        <p:spPr>
          <a:xfrm>
            <a:off x="664028" y="1506071"/>
            <a:ext cx="4243495" cy="1200329"/>
          </a:xfrm>
          <a:prstGeom prst="rect">
            <a:avLst/>
          </a:prstGeom>
          <a:noFill/>
        </p:spPr>
        <p:txBody>
          <a:bodyPr wrap="square">
            <a:spAutoFit/>
          </a:bodyPr>
          <a:lstStyle/>
          <a:p>
            <a:r>
              <a:rPr lang="en-US" dirty="0">
                <a:solidFill>
                  <a:srgbClr val="0E0E0E"/>
                </a:solidFill>
                <a:effectLst/>
                <a:latin typeface=".SF NS"/>
              </a:rPr>
              <a:t>If you wanted the </a:t>
            </a:r>
            <a:r>
              <a:rPr lang="en-US" dirty="0" err="1">
                <a:solidFill>
                  <a:srgbClr val="0E0E0E"/>
                </a:solidFill>
                <a:effectLst/>
                <a:latin typeface=".AppleSystemUIFontMonospaced"/>
              </a:rPr>
              <a:t>VIPCustomer</a:t>
            </a:r>
            <a:r>
              <a:rPr lang="en-US" dirty="0">
                <a:solidFill>
                  <a:srgbClr val="0E0E0E"/>
                </a:solidFill>
                <a:effectLst/>
                <a:latin typeface=".SF NS"/>
              </a:rPr>
              <a:t> table to reference another table (for example, linking the </a:t>
            </a:r>
            <a:r>
              <a:rPr lang="en-US" dirty="0" err="1">
                <a:solidFill>
                  <a:srgbClr val="0E0E0E"/>
                </a:solidFill>
                <a:effectLst/>
                <a:latin typeface=".AppleSystemUIFontMonospaced"/>
              </a:rPr>
              <a:t>CustomerID</a:t>
            </a:r>
            <a:r>
              <a:rPr lang="en-US" dirty="0">
                <a:solidFill>
                  <a:srgbClr val="0E0E0E"/>
                </a:solidFill>
                <a:effectLst/>
                <a:latin typeface=".SF NS"/>
              </a:rPr>
              <a:t> to a </a:t>
            </a:r>
            <a:r>
              <a:rPr lang="en-US" dirty="0">
                <a:solidFill>
                  <a:srgbClr val="0E0E0E"/>
                </a:solidFill>
                <a:effectLst/>
                <a:latin typeface=".AppleSystemUIFontMonospaced"/>
              </a:rPr>
              <a:t>Customer</a:t>
            </a:r>
            <a:r>
              <a:rPr lang="en-US" dirty="0">
                <a:solidFill>
                  <a:srgbClr val="0E0E0E"/>
                </a:solidFill>
                <a:effectLst/>
                <a:latin typeface=".SF NS"/>
              </a:rPr>
              <a:t> table), you could add a </a:t>
            </a:r>
            <a:r>
              <a:rPr lang="en-US" b="1" dirty="0">
                <a:solidFill>
                  <a:srgbClr val="0E0E0E"/>
                </a:solidFill>
                <a:effectLst/>
                <a:latin typeface=".SF NS"/>
              </a:rPr>
              <a:t>foreign key</a:t>
            </a:r>
            <a:r>
              <a:rPr lang="en-US" dirty="0">
                <a:solidFill>
                  <a:srgbClr val="0E0E0E"/>
                </a:solidFill>
                <a:effectLst/>
                <a:latin typeface=".SF NS"/>
              </a:rPr>
              <a:t>.</a:t>
            </a:r>
          </a:p>
        </p:txBody>
      </p:sp>
      <p:pic>
        <p:nvPicPr>
          <p:cNvPr id="6" name="Picture 5">
            <a:extLst>
              <a:ext uri="{FF2B5EF4-FFF2-40B4-BE49-F238E27FC236}">
                <a16:creationId xmlns:a16="http://schemas.microsoft.com/office/drawing/2014/main" id="{8A51F6BE-343E-9F1C-2F71-E296C3A88070}"/>
              </a:ext>
            </a:extLst>
          </p:cNvPr>
          <p:cNvPicPr>
            <a:picLocks noChangeAspect="1"/>
          </p:cNvPicPr>
          <p:nvPr/>
        </p:nvPicPr>
        <p:blipFill>
          <a:blip r:embed="rId3"/>
          <a:stretch>
            <a:fillRect/>
          </a:stretch>
        </p:blipFill>
        <p:spPr>
          <a:xfrm>
            <a:off x="2581729" y="3042106"/>
            <a:ext cx="6375400" cy="1663700"/>
          </a:xfrm>
          <a:prstGeom prst="rect">
            <a:avLst/>
          </a:prstGeom>
        </p:spPr>
      </p:pic>
      <p:sp>
        <p:nvSpPr>
          <p:cNvPr id="11" name="TextBox 10">
            <a:extLst>
              <a:ext uri="{FF2B5EF4-FFF2-40B4-BE49-F238E27FC236}">
                <a16:creationId xmlns:a16="http://schemas.microsoft.com/office/drawing/2014/main" id="{1B509357-7BC2-BF90-6E76-93794529B6AE}"/>
              </a:ext>
            </a:extLst>
          </p:cNvPr>
          <p:cNvSpPr txBox="1"/>
          <p:nvPr/>
        </p:nvSpPr>
        <p:spPr>
          <a:xfrm>
            <a:off x="664028" y="5041512"/>
            <a:ext cx="6096000" cy="923330"/>
          </a:xfrm>
          <a:prstGeom prst="rect">
            <a:avLst/>
          </a:prstGeom>
          <a:noFill/>
        </p:spPr>
        <p:txBody>
          <a:bodyPr wrap="square">
            <a:spAutoFit/>
          </a:bodyPr>
          <a:lstStyle/>
          <a:p>
            <a:r>
              <a:rPr lang="en-US" dirty="0">
                <a:solidFill>
                  <a:srgbClr val="0E0E0E"/>
                </a:solidFill>
                <a:effectLst/>
                <a:latin typeface=".SF NS"/>
              </a:rPr>
              <a:t>In this case, the </a:t>
            </a:r>
            <a:r>
              <a:rPr lang="en-US" dirty="0" err="1">
                <a:solidFill>
                  <a:srgbClr val="0E0E0E"/>
                </a:solidFill>
                <a:effectLst/>
                <a:latin typeface=".AppleSystemUIFontMonospaced"/>
              </a:rPr>
              <a:t>CustomerID</a:t>
            </a:r>
            <a:r>
              <a:rPr lang="en-US" dirty="0">
                <a:solidFill>
                  <a:srgbClr val="0E0E0E"/>
                </a:solidFill>
                <a:effectLst/>
                <a:latin typeface=".SF NS"/>
              </a:rPr>
              <a:t> column in the </a:t>
            </a:r>
            <a:r>
              <a:rPr lang="en-US" dirty="0" err="1">
                <a:solidFill>
                  <a:srgbClr val="0E0E0E"/>
                </a:solidFill>
                <a:effectLst/>
                <a:latin typeface=".AppleSystemUIFontMonospaced"/>
              </a:rPr>
              <a:t>VIPCustomer</a:t>
            </a:r>
            <a:r>
              <a:rPr lang="en-US" dirty="0">
                <a:solidFill>
                  <a:srgbClr val="0E0E0E"/>
                </a:solidFill>
                <a:effectLst/>
                <a:latin typeface=".SF NS"/>
              </a:rPr>
              <a:t> table references the </a:t>
            </a:r>
            <a:r>
              <a:rPr lang="en-US" dirty="0" err="1">
                <a:solidFill>
                  <a:srgbClr val="0E0E0E"/>
                </a:solidFill>
                <a:effectLst/>
                <a:latin typeface=".AppleSystemUIFontMonospaced"/>
              </a:rPr>
              <a:t>CustomerID</a:t>
            </a:r>
            <a:r>
              <a:rPr lang="en-US" dirty="0">
                <a:solidFill>
                  <a:srgbClr val="0E0E0E"/>
                </a:solidFill>
                <a:effectLst/>
                <a:latin typeface=".SF NS"/>
              </a:rPr>
              <a:t> column in the </a:t>
            </a:r>
            <a:r>
              <a:rPr lang="en-US" dirty="0">
                <a:solidFill>
                  <a:srgbClr val="0E0E0E"/>
                </a:solidFill>
                <a:effectLst/>
                <a:latin typeface=".AppleSystemUIFontMonospaced"/>
              </a:rPr>
              <a:t>Customer</a:t>
            </a:r>
            <a:r>
              <a:rPr lang="en-US" dirty="0">
                <a:solidFill>
                  <a:srgbClr val="0E0E0E"/>
                </a:solidFill>
                <a:effectLst/>
                <a:latin typeface=".SF NS"/>
              </a:rPr>
              <a:t> table, establishing a link between the two tables.</a:t>
            </a:r>
          </a:p>
        </p:txBody>
      </p:sp>
      <p:sp>
        <p:nvSpPr>
          <p:cNvPr id="12" name="TextBox 11">
            <a:extLst>
              <a:ext uri="{FF2B5EF4-FFF2-40B4-BE49-F238E27FC236}">
                <a16:creationId xmlns:a16="http://schemas.microsoft.com/office/drawing/2014/main" id="{5DDA711F-50B9-FEBD-FD52-6393124C59E4}"/>
              </a:ext>
            </a:extLst>
          </p:cNvPr>
          <p:cNvSpPr txBox="1"/>
          <p:nvPr/>
        </p:nvSpPr>
        <p:spPr>
          <a:xfrm>
            <a:off x="7402286" y="1970314"/>
            <a:ext cx="2841171" cy="1200329"/>
          </a:xfrm>
          <a:prstGeom prst="rect">
            <a:avLst/>
          </a:prstGeom>
          <a:noFill/>
        </p:spPr>
        <p:txBody>
          <a:bodyPr wrap="square" rtlCol="0">
            <a:spAutoFit/>
          </a:bodyPr>
          <a:lstStyle/>
          <a:p>
            <a:r>
              <a:rPr lang="en-US" dirty="0"/>
              <a:t>We have two tables: </a:t>
            </a:r>
            <a:r>
              <a:rPr lang="en-US" dirty="0" err="1"/>
              <a:t>VIPCustomer</a:t>
            </a:r>
            <a:r>
              <a:rPr lang="en-US" dirty="0"/>
              <a:t> (that we created) and an existing table called Customer.</a:t>
            </a:r>
          </a:p>
        </p:txBody>
      </p:sp>
      <p:cxnSp>
        <p:nvCxnSpPr>
          <p:cNvPr id="14" name="Straight Arrow Connector 13">
            <a:extLst>
              <a:ext uri="{FF2B5EF4-FFF2-40B4-BE49-F238E27FC236}">
                <a16:creationId xmlns:a16="http://schemas.microsoft.com/office/drawing/2014/main" id="{805DA7B9-0496-2FB2-590B-4E7CFEE48A89}"/>
              </a:ext>
            </a:extLst>
          </p:cNvPr>
          <p:cNvCxnSpPr/>
          <p:nvPr/>
        </p:nvCxnSpPr>
        <p:spPr>
          <a:xfrm flipH="1">
            <a:off x="4572000" y="2416629"/>
            <a:ext cx="2712479" cy="6254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109EC7A0-0B03-6564-7807-572784A61B49}"/>
              </a:ext>
            </a:extLst>
          </p:cNvPr>
          <p:cNvCxnSpPr>
            <a:stCxn id="12" idx="2"/>
          </p:cNvCxnSpPr>
          <p:nvPr/>
        </p:nvCxnSpPr>
        <p:spPr>
          <a:xfrm flipH="1">
            <a:off x="7284479" y="3170643"/>
            <a:ext cx="1538393" cy="11183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58EDC227-0DA2-4FE5-A11A-2A8922D6F456}"/>
              </a:ext>
            </a:extLst>
          </p:cNvPr>
          <p:cNvSpPr txBox="1"/>
          <p:nvPr/>
        </p:nvSpPr>
        <p:spPr>
          <a:xfrm>
            <a:off x="9481457" y="3429000"/>
            <a:ext cx="2220686" cy="1200329"/>
          </a:xfrm>
          <a:prstGeom prst="rect">
            <a:avLst/>
          </a:prstGeom>
          <a:noFill/>
        </p:spPr>
        <p:txBody>
          <a:bodyPr wrap="square" rtlCol="0">
            <a:spAutoFit/>
          </a:bodyPr>
          <a:lstStyle/>
          <a:p>
            <a:r>
              <a:rPr lang="en-US" dirty="0"/>
              <a:t>We could have made it less confusing if we’d named the two IDs differently. </a:t>
            </a:r>
            <a:r>
              <a:rPr lang="en-US" dirty="0">
                <a:sym typeface="Wingdings" pitchFamily="2" charset="2"/>
              </a:rPr>
              <a:t></a:t>
            </a:r>
            <a:endParaRPr lang="en-US" dirty="0"/>
          </a:p>
        </p:txBody>
      </p:sp>
    </p:spTree>
    <p:extLst>
      <p:ext uri="{BB962C8B-B14F-4D97-AF65-F5344CB8AC3E}">
        <p14:creationId xmlns:p14="http://schemas.microsoft.com/office/powerpoint/2010/main" val="40921796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961C31-4839-3D28-6A89-B2FB836DF78E}"/>
              </a:ext>
            </a:extLst>
          </p:cNvPr>
          <p:cNvSpPr>
            <a:spLocks noGrp="1"/>
          </p:cNvSpPr>
          <p:nvPr>
            <p:ph type="title"/>
          </p:nvPr>
        </p:nvSpPr>
        <p:spPr>
          <a:xfrm>
            <a:off x="581192" y="702156"/>
            <a:ext cx="3653351" cy="550174"/>
          </a:xfrm>
        </p:spPr>
        <p:txBody>
          <a:bodyPr>
            <a:normAutofit/>
          </a:bodyPr>
          <a:lstStyle/>
          <a:p>
            <a:r>
              <a:rPr lang="en-US" dirty="0"/>
              <a:t>Insert into &lt;Table&gt;</a:t>
            </a:r>
          </a:p>
        </p:txBody>
      </p:sp>
      <p:sp>
        <p:nvSpPr>
          <p:cNvPr id="3" name="Content Placeholder 2">
            <a:extLst>
              <a:ext uri="{FF2B5EF4-FFF2-40B4-BE49-F238E27FC236}">
                <a16:creationId xmlns:a16="http://schemas.microsoft.com/office/drawing/2014/main" id="{0B657F77-4DDC-D983-E619-B1DF9B09E785}"/>
              </a:ext>
            </a:extLst>
          </p:cNvPr>
          <p:cNvSpPr>
            <a:spLocks noGrp="1"/>
          </p:cNvSpPr>
          <p:nvPr>
            <p:ph idx="1"/>
          </p:nvPr>
        </p:nvSpPr>
        <p:spPr>
          <a:xfrm>
            <a:off x="581192" y="2728825"/>
            <a:ext cx="4549386" cy="1916195"/>
          </a:xfrm>
        </p:spPr>
        <p:txBody>
          <a:bodyPr anchor="t"/>
          <a:lstStyle/>
          <a:p>
            <a:r>
              <a:rPr lang="en-US" sz="1800" dirty="0">
                <a:solidFill>
                  <a:srgbClr val="0E0E0E"/>
                </a:solidFill>
                <a:effectLst/>
                <a:latin typeface=".SF NS"/>
              </a:rPr>
              <a:t>To insert data into the </a:t>
            </a:r>
            <a:r>
              <a:rPr lang="en-US" sz="1800" dirty="0" err="1">
                <a:solidFill>
                  <a:srgbClr val="0E0E0E"/>
                </a:solidFill>
                <a:effectLst/>
                <a:latin typeface=".AppleSystemUIFontMonospaced"/>
              </a:rPr>
              <a:t>VIPCustomer</a:t>
            </a:r>
            <a:r>
              <a:rPr lang="en-US" sz="1800" dirty="0">
                <a:solidFill>
                  <a:srgbClr val="0E0E0E"/>
                </a:solidFill>
                <a:effectLst/>
                <a:latin typeface=".SF NS"/>
              </a:rPr>
              <a:t> table, you use the SQL </a:t>
            </a:r>
            <a:r>
              <a:rPr lang="en-US" sz="1800" dirty="0">
                <a:solidFill>
                  <a:srgbClr val="0E0E0E"/>
                </a:solidFill>
                <a:effectLst/>
                <a:latin typeface=".AppleSystemUIFontMonospaced"/>
              </a:rPr>
              <a:t>INSERT INTO</a:t>
            </a:r>
            <a:r>
              <a:rPr lang="en-US" sz="1800" dirty="0">
                <a:solidFill>
                  <a:srgbClr val="0E0E0E"/>
                </a:solidFill>
                <a:effectLst/>
                <a:latin typeface=".SF NS"/>
              </a:rPr>
              <a:t> statement. The syntax depends on whether you’re inserting values for all columns or just a subset of them</a:t>
            </a:r>
          </a:p>
          <a:p>
            <a:endParaRPr lang="en-US" dirty="0"/>
          </a:p>
        </p:txBody>
      </p:sp>
      <p:sp>
        <p:nvSpPr>
          <p:cNvPr id="4" name="Slide Number Placeholder 3">
            <a:extLst>
              <a:ext uri="{FF2B5EF4-FFF2-40B4-BE49-F238E27FC236}">
                <a16:creationId xmlns:a16="http://schemas.microsoft.com/office/drawing/2014/main" id="{D3573111-56B8-BCF8-B323-329164C1C206}"/>
              </a:ext>
            </a:extLst>
          </p:cNvPr>
          <p:cNvSpPr>
            <a:spLocks noGrp="1"/>
          </p:cNvSpPr>
          <p:nvPr>
            <p:ph type="sldNum" sz="quarter" idx="12"/>
          </p:nvPr>
        </p:nvSpPr>
        <p:spPr/>
        <p:txBody>
          <a:bodyPr/>
          <a:lstStyle/>
          <a:p>
            <a:fld id="{3A98EE3D-8CD1-4C3F-BD1C-C98C9596463C}" type="slidenum">
              <a:rPr lang="en-US" smtClean="0"/>
              <a:t>33</a:t>
            </a:fld>
            <a:endParaRPr lang="en-US" dirty="0"/>
          </a:p>
        </p:txBody>
      </p:sp>
      <p:sp>
        <p:nvSpPr>
          <p:cNvPr id="6" name="TextBox 5">
            <a:extLst>
              <a:ext uri="{FF2B5EF4-FFF2-40B4-BE49-F238E27FC236}">
                <a16:creationId xmlns:a16="http://schemas.microsoft.com/office/drawing/2014/main" id="{3E7038FE-9C2E-B14B-CD5A-DCAC8462A8A1}"/>
              </a:ext>
            </a:extLst>
          </p:cNvPr>
          <p:cNvSpPr txBox="1"/>
          <p:nvPr/>
        </p:nvSpPr>
        <p:spPr>
          <a:xfrm>
            <a:off x="5560787" y="873533"/>
            <a:ext cx="4016829" cy="369332"/>
          </a:xfrm>
          <a:prstGeom prst="rect">
            <a:avLst/>
          </a:prstGeom>
          <a:noFill/>
        </p:spPr>
        <p:txBody>
          <a:bodyPr wrap="square">
            <a:spAutoFit/>
          </a:bodyPr>
          <a:lstStyle/>
          <a:p>
            <a:r>
              <a:rPr lang="en-US" b="1" dirty="0">
                <a:solidFill>
                  <a:srgbClr val="0E0E0E"/>
                </a:solidFill>
                <a:effectLst/>
                <a:latin typeface=".SF NS"/>
              </a:rPr>
              <a:t>Example 1: Insert data into all columns:</a:t>
            </a:r>
            <a:endParaRPr lang="en-US" dirty="0">
              <a:solidFill>
                <a:srgbClr val="0E0E0E"/>
              </a:solidFill>
              <a:effectLst/>
              <a:latin typeface=".SF NS"/>
            </a:endParaRPr>
          </a:p>
        </p:txBody>
      </p:sp>
      <p:pic>
        <p:nvPicPr>
          <p:cNvPr id="9" name="Picture 8">
            <a:extLst>
              <a:ext uri="{FF2B5EF4-FFF2-40B4-BE49-F238E27FC236}">
                <a16:creationId xmlns:a16="http://schemas.microsoft.com/office/drawing/2014/main" id="{C623E41D-077E-265B-548D-DF7AC442B9DD}"/>
              </a:ext>
            </a:extLst>
          </p:cNvPr>
          <p:cNvPicPr>
            <a:picLocks noChangeAspect="1"/>
          </p:cNvPicPr>
          <p:nvPr/>
        </p:nvPicPr>
        <p:blipFill>
          <a:blip r:embed="rId2"/>
          <a:stretch>
            <a:fillRect/>
          </a:stretch>
        </p:blipFill>
        <p:spPr>
          <a:xfrm>
            <a:off x="5560787" y="1512805"/>
            <a:ext cx="5740400" cy="660400"/>
          </a:xfrm>
          <a:prstGeom prst="rect">
            <a:avLst/>
          </a:prstGeom>
        </p:spPr>
      </p:pic>
      <p:sp>
        <p:nvSpPr>
          <p:cNvPr id="11" name="TextBox 10">
            <a:extLst>
              <a:ext uri="{FF2B5EF4-FFF2-40B4-BE49-F238E27FC236}">
                <a16:creationId xmlns:a16="http://schemas.microsoft.com/office/drawing/2014/main" id="{172CD29B-1200-8209-F91A-C7D3C13978E9}"/>
              </a:ext>
            </a:extLst>
          </p:cNvPr>
          <p:cNvSpPr txBox="1"/>
          <p:nvPr/>
        </p:nvSpPr>
        <p:spPr>
          <a:xfrm>
            <a:off x="5560787" y="2267469"/>
            <a:ext cx="5827486" cy="923330"/>
          </a:xfrm>
          <a:prstGeom prst="rect">
            <a:avLst/>
          </a:prstGeom>
          <a:noFill/>
        </p:spPr>
        <p:txBody>
          <a:bodyPr wrap="square">
            <a:spAutoFit/>
          </a:bodyPr>
          <a:lstStyle/>
          <a:p>
            <a:r>
              <a:rPr lang="en-US" dirty="0">
                <a:solidFill>
                  <a:srgbClr val="0E0E0E"/>
                </a:solidFill>
                <a:effectLst/>
              </a:rPr>
              <a:t>In this example, values are provided for all columns in the </a:t>
            </a:r>
            <a:r>
              <a:rPr lang="en-US" dirty="0" err="1">
                <a:solidFill>
                  <a:srgbClr val="0E0E0E"/>
                </a:solidFill>
                <a:effectLst/>
              </a:rPr>
              <a:t>VIPCustomer</a:t>
            </a:r>
            <a:r>
              <a:rPr lang="en-US" dirty="0">
                <a:solidFill>
                  <a:srgbClr val="0E0E0E"/>
                </a:solidFill>
                <a:effectLst/>
              </a:rPr>
              <a:t> table. Make sure that the values match the data types specified for each column.</a:t>
            </a:r>
          </a:p>
        </p:txBody>
      </p:sp>
      <p:sp>
        <p:nvSpPr>
          <p:cNvPr id="13" name="TextBox 12">
            <a:extLst>
              <a:ext uri="{FF2B5EF4-FFF2-40B4-BE49-F238E27FC236}">
                <a16:creationId xmlns:a16="http://schemas.microsoft.com/office/drawing/2014/main" id="{A3488A9D-B131-3B07-B33D-CBF451B7F84D}"/>
              </a:ext>
            </a:extLst>
          </p:cNvPr>
          <p:cNvSpPr txBox="1"/>
          <p:nvPr/>
        </p:nvSpPr>
        <p:spPr>
          <a:xfrm>
            <a:off x="5473701" y="3473734"/>
            <a:ext cx="4549386" cy="369332"/>
          </a:xfrm>
          <a:prstGeom prst="rect">
            <a:avLst/>
          </a:prstGeom>
          <a:noFill/>
        </p:spPr>
        <p:txBody>
          <a:bodyPr wrap="square">
            <a:spAutoFit/>
          </a:bodyPr>
          <a:lstStyle/>
          <a:p>
            <a:r>
              <a:rPr lang="en-US" b="1" dirty="0">
                <a:solidFill>
                  <a:srgbClr val="0E0E0E"/>
                </a:solidFill>
                <a:effectLst/>
                <a:latin typeface=".SF NS"/>
              </a:rPr>
              <a:t>Example 2: Insert data into specific columns:</a:t>
            </a:r>
            <a:endParaRPr lang="en-US" dirty="0">
              <a:solidFill>
                <a:srgbClr val="0E0E0E"/>
              </a:solidFill>
              <a:effectLst/>
              <a:latin typeface=".SF NS"/>
            </a:endParaRPr>
          </a:p>
        </p:txBody>
      </p:sp>
      <p:pic>
        <p:nvPicPr>
          <p:cNvPr id="14" name="Picture 13">
            <a:extLst>
              <a:ext uri="{FF2B5EF4-FFF2-40B4-BE49-F238E27FC236}">
                <a16:creationId xmlns:a16="http://schemas.microsoft.com/office/drawing/2014/main" id="{A803C00D-40C5-2019-098E-C8EDBE3B5BA0}"/>
              </a:ext>
            </a:extLst>
          </p:cNvPr>
          <p:cNvPicPr>
            <a:picLocks noChangeAspect="1"/>
          </p:cNvPicPr>
          <p:nvPr/>
        </p:nvPicPr>
        <p:blipFill>
          <a:blip r:embed="rId3"/>
          <a:stretch>
            <a:fillRect/>
          </a:stretch>
        </p:blipFill>
        <p:spPr>
          <a:xfrm>
            <a:off x="5560787" y="3992755"/>
            <a:ext cx="5664200" cy="622300"/>
          </a:xfrm>
          <a:prstGeom prst="rect">
            <a:avLst/>
          </a:prstGeom>
        </p:spPr>
      </p:pic>
      <p:sp>
        <p:nvSpPr>
          <p:cNvPr id="16" name="TextBox 15">
            <a:extLst>
              <a:ext uri="{FF2B5EF4-FFF2-40B4-BE49-F238E27FC236}">
                <a16:creationId xmlns:a16="http://schemas.microsoft.com/office/drawing/2014/main" id="{EC0C620B-9425-0543-9FFE-3E44C961D32D}"/>
              </a:ext>
            </a:extLst>
          </p:cNvPr>
          <p:cNvSpPr txBox="1"/>
          <p:nvPr/>
        </p:nvSpPr>
        <p:spPr>
          <a:xfrm>
            <a:off x="5560787" y="4764744"/>
            <a:ext cx="6096000" cy="923330"/>
          </a:xfrm>
          <a:prstGeom prst="rect">
            <a:avLst/>
          </a:prstGeom>
          <a:noFill/>
        </p:spPr>
        <p:txBody>
          <a:bodyPr wrap="square">
            <a:spAutoFit/>
          </a:bodyPr>
          <a:lstStyle/>
          <a:p>
            <a:r>
              <a:rPr lang="en-US" dirty="0">
                <a:solidFill>
                  <a:srgbClr val="0E0E0E"/>
                </a:solidFill>
                <a:effectLst/>
              </a:rPr>
              <a:t>Here, only the </a:t>
            </a:r>
            <a:r>
              <a:rPr lang="en-US" dirty="0" err="1">
                <a:solidFill>
                  <a:srgbClr val="0E0E0E"/>
                </a:solidFill>
                <a:effectLst/>
              </a:rPr>
              <a:t>CustomerID</a:t>
            </a:r>
            <a:r>
              <a:rPr lang="en-US" dirty="0">
                <a:solidFill>
                  <a:srgbClr val="0E0E0E"/>
                </a:solidFill>
                <a:effectLst/>
              </a:rPr>
              <a:t>, FirstName, and Email are provided, so other columns will either take their default values or remain NULL if allowed</a:t>
            </a:r>
          </a:p>
        </p:txBody>
      </p:sp>
    </p:spTree>
    <p:extLst>
      <p:ext uri="{BB962C8B-B14F-4D97-AF65-F5344CB8AC3E}">
        <p14:creationId xmlns:p14="http://schemas.microsoft.com/office/powerpoint/2010/main" val="333951735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58661D-945A-F3F5-2791-6B351F1BAD7F}"/>
              </a:ext>
            </a:extLst>
          </p:cNvPr>
          <p:cNvSpPr>
            <a:spLocks noGrp="1"/>
          </p:cNvSpPr>
          <p:nvPr>
            <p:ph type="title"/>
          </p:nvPr>
        </p:nvSpPr>
        <p:spPr/>
        <p:txBody>
          <a:bodyPr/>
          <a:lstStyle/>
          <a:p>
            <a:r>
              <a:rPr lang="en-US" dirty="0"/>
              <a:t>Update &lt;table&gt;</a:t>
            </a:r>
          </a:p>
        </p:txBody>
      </p:sp>
      <p:sp>
        <p:nvSpPr>
          <p:cNvPr id="3" name="Content Placeholder 2">
            <a:extLst>
              <a:ext uri="{FF2B5EF4-FFF2-40B4-BE49-F238E27FC236}">
                <a16:creationId xmlns:a16="http://schemas.microsoft.com/office/drawing/2014/main" id="{EA68A2C6-4AC9-A0BB-7D1F-F6C62ACB8352}"/>
              </a:ext>
            </a:extLst>
          </p:cNvPr>
          <p:cNvSpPr>
            <a:spLocks noGrp="1"/>
          </p:cNvSpPr>
          <p:nvPr>
            <p:ph idx="1"/>
          </p:nvPr>
        </p:nvSpPr>
        <p:spPr>
          <a:xfrm>
            <a:off x="526763" y="1940789"/>
            <a:ext cx="4099665" cy="3064773"/>
          </a:xfrm>
        </p:spPr>
        <p:txBody>
          <a:bodyPr anchor="t">
            <a:normAutofit fontScale="92500" lnSpcReduction="20000"/>
          </a:bodyPr>
          <a:lstStyle/>
          <a:p>
            <a:r>
              <a:rPr lang="en-US" dirty="0">
                <a:solidFill>
                  <a:srgbClr val="0E0E0E"/>
                </a:solidFill>
                <a:effectLst/>
                <a:latin typeface=".SF NS"/>
              </a:rPr>
              <a:t>To update existing records in </a:t>
            </a:r>
            <a:r>
              <a:rPr lang="en-US" dirty="0">
                <a:solidFill>
                  <a:srgbClr val="0E0E0E"/>
                </a:solidFill>
                <a:effectLst/>
                <a:latin typeface=".AppleSystemUIFontMonospaced"/>
              </a:rPr>
              <a:t>a</a:t>
            </a:r>
            <a:r>
              <a:rPr lang="en-US" dirty="0">
                <a:solidFill>
                  <a:srgbClr val="0E0E0E"/>
                </a:solidFill>
                <a:effectLst/>
                <a:latin typeface=".SF NS"/>
              </a:rPr>
              <a:t> table, you use the SQL </a:t>
            </a:r>
            <a:r>
              <a:rPr lang="en-US" dirty="0">
                <a:solidFill>
                  <a:srgbClr val="0E0E0E"/>
                </a:solidFill>
                <a:effectLst/>
                <a:latin typeface=".AppleSystemUIFontMonospaced"/>
              </a:rPr>
              <a:t>UPDATE</a:t>
            </a:r>
            <a:r>
              <a:rPr lang="en-US" dirty="0">
                <a:solidFill>
                  <a:srgbClr val="0E0E0E"/>
                </a:solidFill>
                <a:effectLst/>
                <a:latin typeface=".SF NS"/>
              </a:rPr>
              <a:t> statement along with the </a:t>
            </a:r>
            <a:r>
              <a:rPr lang="en-US" dirty="0">
                <a:solidFill>
                  <a:srgbClr val="0E0E0E"/>
                </a:solidFill>
                <a:effectLst/>
                <a:latin typeface=".AppleSystemUIFontMonospaced"/>
              </a:rPr>
              <a:t>SET</a:t>
            </a:r>
            <a:r>
              <a:rPr lang="en-US" dirty="0">
                <a:solidFill>
                  <a:srgbClr val="0E0E0E"/>
                </a:solidFill>
                <a:effectLst/>
                <a:latin typeface=".SF NS"/>
              </a:rPr>
              <a:t> clause to specify which columns to modify</a:t>
            </a:r>
          </a:p>
          <a:p>
            <a:r>
              <a:rPr lang="en-US" dirty="0">
                <a:solidFill>
                  <a:srgbClr val="0E0E0E"/>
                </a:solidFill>
                <a:effectLst/>
                <a:latin typeface=".SF NS"/>
              </a:rPr>
              <a:t>The </a:t>
            </a:r>
            <a:r>
              <a:rPr lang="en-US" dirty="0">
                <a:solidFill>
                  <a:srgbClr val="0E0E0E"/>
                </a:solidFill>
                <a:effectLst/>
                <a:latin typeface=".AppleSystemUIFontMonospaced"/>
              </a:rPr>
              <a:t>WHERE</a:t>
            </a:r>
            <a:r>
              <a:rPr lang="en-US" dirty="0">
                <a:solidFill>
                  <a:srgbClr val="0E0E0E"/>
                </a:solidFill>
                <a:effectLst/>
                <a:latin typeface=".SF NS"/>
              </a:rPr>
              <a:t> clause is critical in the </a:t>
            </a:r>
            <a:r>
              <a:rPr lang="en-US" dirty="0">
                <a:solidFill>
                  <a:srgbClr val="0E0E0E"/>
                </a:solidFill>
                <a:effectLst/>
                <a:latin typeface=".AppleSystemUIFontMonospaced"/>
              </a:rPr>
              <a:t>UPDATE</a:t>
            </a:r>
            <a:r>
              <a:rPr lang="en-US" dirty="0">
                <a:solidFill>
                  <a:srgbClr val="0E0E0E"/>
                </a:solidFill>
                <a:effectLst/>
                <a:latin typeface=".SF NS"/>
              </a:rPr>
              <a:t> statement to target specific rows. If you omit it, </a:t>
            </a:r>
            <a:r>
              <a:rPr lang="en-US" b="1" dirty="0">
                <a:solidFill>
                  <a:srgbClr val="0E0E0E"/>
                </a:solidFill>
                <a:effectLst/>
                <a:latin typeface=".SF NS"/>
              </a:rPr>
              <a:t>all rows</a:t>
            </a:r>
            <a:r>
              <a:rPr lang="en-US" dirty="0">
                <a:solidFill>
                  <a:srgbClr val="0E0E0E"/>
                </a:solidFill>
                <a:effectLst/>
                <a:latin typeface=".SF NS"/>
              </a:rPr>
              <a:t> in the table will be updated.</a:t>
            </a:r>
          </a:p>
          <a:p>
            <a:r>
              <a:rPr lang="en-US" dirty="0">
                <a:solidFill>
                  <a:srgbClr val="0E0E0E"/>
                </a:solidFill>
                <a:effectLst/>
                <a:latin typeface=".SF NS"/>
              </a:rPr>
              <a:t>Always ensure that the values being inserted or updated conform to the data types and constraints defined in the table (e.g., not null, unique, etc.).</a:t>
            </a:r>
          </a:p>
          <a:p>
            <a:endParaRPr lang="en-US" dirty="0">
              <a:solidFill>
                <a:srgbClr val="0E0E0E"/>
              </a:solidFill>
              <a:effectLst/>
              <a:latin typeface=".SF NS"/>
            </a:endParaRPr>
          </a:p>
          <a:p>
            <a:endParaRPr lang="en-US" dirty="0"/>
          </a:p>
        </p:txBody>
      </p:sp>
      <p:sp>
        <p:nvSpPr>
          <p:cNvPr id="4" name="Slide Number Placeholder 3">
            <a:extLst>
              <a:ext uri="{FF2B5EF4-FFF2-40B4-BE49-F238E27FC236}">
                <a16:creationId xmlns:a16="http://schemas.microsoft.com/office/drawing/2014/main" id="{EFF25486-E980-B58C-1DF2-5018024711B5}"/>
              </a:ext>
            </a:extLst>
          </p:cNvPr>
          <p:cNvSpPr>
            <a:spLocks noGrp="1"/>
          </p:cNvSpPr>
          <p:nvPr>
            <p:ph type="sldNum" sz="quarter" idx="12"/>
          </p:nvPr>
        </p:nvSpPr>
        <p:spPr/>
        <p:txBody>
          <a:bodyPr/>
          <a:lstStyle/>
          <a:p>
            <a:fld id="{3A98EE3D-8CD1-4C3F-BD1C-C98C9596463C}" type="slidenum">
              <a:rPr lang="en-US" smtClean="0"/>
              <a:t>34</a:t>
            </a:fld>
            <a:endParaRPr lang="en-US" dirty="0"/>
          </a:p>
        </p:txBody>
      </p:sp>
      <p:sp>
        <p:nvSpPr>
          <p:cNvPr id="6" name="TextBox 5">
            <a:extLst>
              <a:ext uri="{FF2B5EF4-FFF2-40B4-BE49-F238E27FC236}">
                <a16:creationId xmlns:a16="http://schemas.microsoft.com/office/drawing/2014/main" id="{BE195CAF-39B0-499E-6B67-EE2BA39FCC53}"/>
              </a:ext>
            </a:extLst>
          </p:cNvPr>
          <p:cNvSpPr txBox="1"/>
          <p:nvPr/>
        </p:nvSpPr>
        <p:spPr>
          <a:xfrm>
            <a:off x="5682343" y="1350219"/>
            <a:ext cx="3526971" cy="369332"/>
          </a:xfrm>
          <a:prstGeom prst="rect">
            <a:avLst/>
          </a:prstGeom>
          <a:noFill/>
        </p:spPr>
        <p:txBody>
          <a:bodyPr wrap="square">
            <a:spAutoFit/>
          </a:bodyPr>
          <a:lstStyle/>
          <a:p>
            <a:r>
              <a:rPr lang="en-US" b="1" dirty="0">
                <a:solidFill>
                  <a:srgbClr val="0E0E0E"/>
                </a:solidFill>
                <a:effectLst/>
                <a:latin typeface=".SF NS"/>
              </a:rPr>
              <a:t>Example 1: Update a single column</a:t>
            </a:r>
            <a:endParaRPr lang="en-US" dirty="0">
              <a:solidFill>
                <a:srgbClr val="0E0E0E"/>
              </a:solidFill>
              <a:effectLst/>
              <a:latin typeface=".SF NS"/>
            </a:endParaRPr>
          </a:p>
        </p:txBody>
      </p:sp>
      <p:pic>
        <p:nvPicPr>
          <p:cNvPr id="7" name="Picture 6">
            <a:extLst>
              <a:ext uri="{FF2B5EF4-FFF2-40B4-BE49-F238E27FC236}">
                <a16:creationId xmlns:a16="http://schemas.microsoft.com/office/drawing/2014/main" id="{E68A8E56-33DE-2D44-D423-E4889299A30D}"/>
              </a:ext>
            </a:extLst>
          </p:cNvPr>
          <p:cNvPicPr>
            <a:picLocks noChangeAspect="1"/>
          </p:cNvPicPr>
          <p:nvPr/>
        </p:nvPicPr>
        <p:blipFill>
          <a:blip r:embed="rId2"/>
          <a:stretch>
            <a:fillRect/>
          </a:stretch>
        </p:blipFill>
        <p:spPr>
          <a:xfrm>
            <a:off x="5682343" y="1905000"/>
            <a:ext cx="4089400" cy="609600"/>
          </a:xfrm>
          <a:prstGeom prst="rect">
            <a:avLst/>
          </a:prstGeom>
        </p:spPr>
      </p:pic>
      <p:sp>
        <p:nvSpPr>
          <p:cNvPr id="9" name="TextBox 8">
            <a:extLst>
              <a:ext uri="{FF2B5EF4-FFF2-40B4-BE49-F238E27FC236}">
                <a16:creationId xmlns:a16="http://schemas.microsoft.com/office/drawing/2014/main" id="{4905E019-F064-AC82-7EA2-2F4BDED33222}"/>
              </a:ext>
            </a:extLst>
          </p:cNvPr>
          <p:cNvSpPr txBox="1"/>
          <p:nvPr/>
        </p:nvSpPr>
        <p:spPr>
          <a:xfrm>
            <a:off x="5569237" y="2671525"/>
            <a:ext cx="6096000" cy="369332"/>
          </a:xfrm>
          <a:prstGeom prst="rect">
            <a:avLst/>
          </a:prstGeom>
          <a:noFill/>
        </p:spPr>
        <p:txBody>
          <a:bodyPr wrap="square">
            <a:spAutoFit/>
          </a:bodyPr>
          <a:lstStyle/>
          <a:p>
            <a:r>
              <a:rPr lang="en-US" dirty="0">
                <a:solidFill>
                  <a:srgbClr val="0E0E0E"/>
                </a:solidFill>
                <a:effectLst/>
                <a:latin typeface=".SF NS"/>
              </a:rPr>
              <a:t>This updates the email of the customer with </a:t>
            </a:r>
            <a:r>
              <a:rPr lang="en-US" dirty="0" err="1">
                <a:solidFill>
                  <a:srgbClr val="0E0E0E"/>
                </a:solidFill>
                <a:effectLst/>
                <a:latin typeface=".AppleSystemUIFontMonospaced"/>
              </a:rPr>
              <a:t>CustomerID</a:t>
            </a:r>
            <a:r>
              <a:rPr lang="en-US" dirty="0">
                <a:solidFill>
                  <a:srgbClr val="0E0E0E"/>
                </a:solidFill>
                <a:effectLst/>
                <a:latin typeface=".AppleSystemUIFontMonospaced"/>
              </a:rPr>
              <a:t> = 1</a:t>
            </a:r>
            <a:r>
              <a:rPr lang="en-US" dirty="0">
                <a:solidFill>
                  <a:srgbClr val="0E0E0E"/>
                </a:solidFill>
                <a:effectLst/>
                <a:latin typeface=".SF NS"/>
              </a:rPr>
              <a:t>.</a:t>
            </a:r>
          </a:p>
        </p:txBody>
      </p:sp>
      <p:sp>
        <p:nvSpPr>
          <p:cNvPr id="11" name="TextBox 10">
            <a:extLst>
              <a:ext uri="{FF2B5EF4-FFF2-40B4-BE49-F238E27FC236}">
                <a16:creationId xmlns:a16="http://schemas.microsoft.com/office/drawing/2014/main" id="{A72DD978-7312-8F32-099D-D6E15D80CC06}"/>
              </a:ext>
            </a:extLst>
          </p:cNvPr>
          <p:cNvSpPr txBox="1"/>
          <p:nvPr/>
        </p:nvSpPr>
        <p:spPr>
          <a:xfrm>
            <a:off x="5595259" y="3623499"/>
            <a:ext cx="3831771" cy="369332"/>
          </a:xfrm>
          <a:prstGeom prst="rect">
            <a:avLst/>
          </a:prstGeom>
          <a:noFill/>
        </p:spPr>
        <p:txBody>
          <a:bodyPr wrap="square">
            <a:spAutoFit/>
          </a:bodyPr>
          <a:lstStyle/>
          <a:p>
            <a:r>
              <a:rPr lang="en-US" b="1" dirty="0">
                <a:solidFill>
                  <a:srgbClr val="0E0E0E"/>
                </a:solidFill>
                <a:effectLst/>
                <a:latin typeface=".SF NS"/>
              </a:rPr>
              <a:t>Example 2: Update multiple columns:</a:t>
            </a:r>
            <a:endParaRPr lang="en-US" dirty="0">
              <a:solidFill>
                <a:srgbClr val="0E0E0E"/>
              </a:solidFill>
              <a:effectLst/>
              <a:latin typeface=".SF NS"/>
            </a:endParaRPr>
          </a:p>
        </p:txBody>
      </p:sp>
      <p:pic>
        <p:nvPicPr>
          <p:cNvPr id="12" name="Picture 11">
            <a:extLst>
              <a:ext uri="{FF2B5EF4-FFF2-40B4-BE49-F238E27FC236}">
                <a16:creationId xmlns:a16="http://schemas.microsoft.com/office/drawing/2014/main" id="{D706894C-EB24-E228-A815-A7541681F11C}"/>
              </a:ext>
            </a:extLst>
          </p:cNvPr>
          <p:cNvPicPr>
            <a:picLocks noChangeAspect="1"/>
          </p:cNvPicPr>
          <p:nvPr/>
        </p:nvPicPr>
        <p:blipFill>
          <a:blip r:embed="rId3"/>
          <a:stretch>
            <a:fillRect/>
          </a:stretch>
        </p:blipFill>
        <p:spPr>
          <a:xfrm>
            <a:off x="5682343" y="4155252"/>
            <a:ext cx="5842000" cy="609600"/>
          </a:xfrm>
          <a:prstGeom prst="rect">
            <a:avLst/>
          </a:prstGeom>
        </p:spPr>
      </p:pic>
      <p:sp>
        <p:nvSpPr>
          <p:cNvPr id="14" name="TextBox 13">
            <a:extLst>
              <a:ext uri="{FF2B5EF4-FFF2-40B4-BE49-F238E27FC236}">
                <a16:creationId xmlns:a16="http://schemas.microsoft.com/office/drawing/2014/main" id="{9BD75EF7-A1FB-7F0B-C0CE-4D8D88593DBF}"/>
              </a:ext>
            </a:extLst>
          </p:cNvPr>
          <p:cNvSpPr txBox="1"/>
          <p:nvPr/>
        </p:nvSpPr>
        <p:spPr>
          <a:xfrm>
            <a:off x="5682343" y="5005562"/>
            <a:ext cx="6096000" cy="646331"/>
          </a:xfrm>
          <a:prstGeom prst="rect">
            <a:avLst/>
          </a:prstGeom>
          <a:noFill/>
        </p:spPr>
        <p:txBody>
          <a:bodyPr wrap="square">
            <a:spAutoFit/>
          </a:bodyPr>
          <a:lstStyle/>
          <a:p>
            <a:r>
              <a:rPr lang="en-US" dirty="0">
                <a:solidFill>
                  <a:srgbClr val="0E0E0E"/>
                </a:solidFill>
                <a:effectLst/>
                <a:latin typeface=".SF NS"/>
              </a:rPr>
              <a:t>Here, both the </a:t>
            </a:r>
            <a:r>
              <a:rPr lang="en-US" dirty="0" err="1">
                <a:solidFill>
                  <a:srgbClr val="0E0E0E"/>
                </a:solidFill>
                <a:effectLst/>
                <a:latin typeface=".AppleSystemUIFontMonospaced"/>
              </a:rPr>
              <a:t>LastName</a:t>
            </a:r>
            <a:r>
              <a:rPr lang="en-US" dirty="0">
                <a:solidFill>
                  <a:srgbClr val="0E0E0E"/>
                </a:solidFill>
                <a:effectLst/>
                <a:latin typeface=".SF NS"/>
              </a:rPr>
              <a:t> and </a:t>
            </a:r>
            <a:r>
              <a:rPr lang="en-US" dirty="0">
                <a:solidFill>
                  <a:srgbClr val="0E0E0E"/>
                </a:solidFill>
                <a:effectLst/>
                <a:latin typeface=".AppleSystemUIFontMonospaced"/>
              </a:rPr>
              <a:t>Email</a:t>
            </a:r>
            <a:r>
              <a:rPr lang="en-US" dirty="0">
                <a:solidFill>
                  <a:srgbClr val="0E0E0E"/>
                </a:solidFill>
                <a:effectLst/>
                <a:latin typeface=".SF NS"/>
              </a:rPr>
              <a:t> are updated for the customer with </a:t>
            </a:r>
            <a:r>
              <a:rPr lang="en-US" dirty="0" err="1">
                <a:solidFill>
                  <a:srgbClr val="0E0E0E"/>
                </a:solidFill>
                <a:effectLst/>
                <a:latin typeface=".AppleSystemUIFontMonospaced"/>
              </a:rPr>
              <a:t>CustomerID</a:t>
            </a:r>
            <a:r>
              <a:rPr lang="en-US" dirty="0">
                <a:solidFill>
                  <a:srgbClr val="0E0E0E"/>
                </a:solidFill>
                <a:effectLst/>
                <a:latin typeface=".AppleSystemUIFontMonospaced"/>
              </a:rPr>
              <a:t> = 2</a:t>
            </a:r>
            <a:r>
              <a:rPr lang="en-US" dirty="0">
                <a:solidFill>
                  <a:srgbClr val="0E0E0E"/>
                </a:solidFill>
                <a:effectLst/>
                <a:latin typeface=".SF NS"/>
              </a:rPr>
              <a:t>.</a:t>
            </a:r>
          </a:p>
        </p:txBody>
      </p:sp>
    </p:spTree>
    <p:extLst>
      <p:ext uri="{BB962C8B-B14F-4D97-AF65-F5344CB8AC3E}">
        <p14:creationId xmlns:p14="http://schemas.microsoft.com/office/powerpoint/2010/main" val="89474176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E29EE-62DB-9B49-0094-42D31D5ECA10}"/>
              </a:ext>
            </a:extLst>
          </p:cNvPr>
          <p:cNvSpPr>
            <a:spLocks noGrp="1"/>
          </p:cNvSpPr>
          <p:nvPr>
            <p:ph type="title"/>
          </p:nvPr>
        </p:nvSpPr>
        <p:spPr>
          <a:xfrm>
            <a:off x="581192" y="702156"/>
            <a:ext cx="5024951" cy="550174"/>
          </a:xfrm>
        </p:spPr>
        <p:txBody>
          <a:bodyPr/>
          <a:lstStyle/>
          <a:p>
            <a:r>
              <a:rPr lang="en-US" dirty="0"/>
              <a:t>DROP TABLE &lt;Table Name&gt; </a:t>
            </a:r>
          </a:p>
        </p:txBody>
      </p:sp>
      <p:sp>
        <p:nvSpPr>
          <p:cNvPr id="3" name="Content Placeholder 2">
            <a:extLst>
              <a:ext uri="{FF2B5EF4-FFF2-40B4-BE49-F238E27FC236}">
                <a16:creationId xmlns:a16="http://schemas.microsoft.com/office/drawing/2014/main" id="{7CA38D75-80DD-46A3-6919-DF97A459FD54}"/>
              </a:ext>
            </a:extLst>
          </p:cNvPr>
          <p:cNvSpPr>
            <a:spLocks noGrp="1"/>
          </p:cNvSpPr>
          <p:nvPr>
            <p:ph idx="1"/>
          </p:nvPr>
        </p:nvSpPr>
        <p:spPr>
          <a:xfrm>
            <a:off x="581192" y="1451113"/>
            <a:ext cx="6146179" cy="4524237"/>
          </a:xfrm>
        </p:spPr>
        <p:txBody>
          <a:bodyPr/>
          <a:lstStyle/>
          <a:p>
            <a:r>
              <a:rPr lang="en-US" b="1" dirty="0">
                <a:solidFill>
                  <a:srgbClr val="0E0E0E"/>
                </a:solidFill>
                <a:effectLst/>
                <a:latin typeface=".SF NS"/>
              </a:rPr>
              <a:t>DROP TABLE</a:t>
            </a:r>
            <a:r>
              <a:rPr lang="en-US" dirty="0">
                <a:solidFill>
                  <a:srgbClr val="0E0E0E"/>
                </a:solidFill>
                <a:effectLst/>
                <a:latin typeface=".SF NS"/>
              </a:rPr>
              <a:t>: Completely deletes the table from the database.</a:t>
            </a:r>
          </a:p>
          <a:p>
            <a:r>
              <a:rPr lang="en-US" dirty="0">
                <a:solidFill>
                  <a:srgbClr val="0E0E0E"/>
                </a:solidFill>
                <a:effectLst/>
                <a:latin typeface=".SF NS"/>
              </a:rPr>
              <a:t>This action </a:t>
            </a:r>
            <a:r>
              <a:rPr lang="en-US" b="1" dirty="0">
                <a:solidFill>
                  <a:srgbClr val="0E0E0E"/>
                </a:solidFill>
                <a:effectLst/>
                <a:latin typeface=".SF NS"/>
              </a:rPr>
              <a:t>cannot be undone</a:t>
            </a:r>
            <a:r>
              <a:rPr lang="en-US" dirty="0">
                <a:solidFill>
                  <a:srgbClr val="0E0E0E"/>
                </a:solidFill>
                <a:effectLst/>
                <a:latin typeface=".SF NS"/>
              </a:rPr>
              <a:t>, so use it carefully.</a:t>
            </a:r>
          </a:p>
          <a:p>
            <a:r>
              <a:rPr lang="en-US" dirty="0">
                <a:solidFill>
                  <a:srgbClr val="0E0E0E"/>
                </a:solidFill>
                <a:effectLst/>
                <a:latin typeface=".SF NS"/>
              </a:rPr>
              <a:t>Any foreign key constraints that reference the table will also be affected, and depending on your database’s configuration, you may need to drop those constraints first.</a:t>
            </a:r>
          </a:p>
        </p:txBody>
      </p:sp>
      <p:sp>
        <p:nvSpPr>
          <p:cNvPr id="4" name="Slide Number Placeholder 3">
            <a:extLst>
              <a:ext uri="{FF2B5EF4-FFF2-40B4-BE49-F238E27FC236}">
                <a16:creationId xmlns:a16="http://schemas.microsoft.com/office/drawing/2014/main" id="{7EC8FE61-48D4-EE09-D485-234D7EB72A54}"/>
              </a:ext>
            </a:extLst>
          </p:cNvPr>
          <p:cNvSpPr>
            <a:spLocks noGrp="1"/>
          </p:cNvSpPr>
          <p:nvPr>
            <p:ph type="sldNum" sz="quarter" idx="12"/>
          </p:nvPr>
        </p:nvSpPr>
        <p:spPr/>
        <p:txBody>
          <a:bodyPr/>
          <a:lstStyle/>
          <a:p>
            <a:fld id="{3A98EE3D-8CD1-4C3F-BD1C-C98C9596463C}" type="slidenum">
              <a:rPr lang="en-US" smtClean="0"/>
              <a:t>35</a:t>
            </a:fld>
            <a:endParaRPr lang="en-US" dirty="0"/>
          </a:p>
        </p:txBody>
      </p:sp>
      <p:sp>
        <p:nvSpPr>
          <p:cNvPr id="6" name="TextBox 5">
            <a:extLst>
              <a:ext uri="{FF2B5EF4-FFF2-40B4-BE49-F238E27FC236}">
                <a16:creationId xmlns:a16="http://schemas.microsoft.com/office/drawing/2014/main" id="{94018F64-C399-46F7-55D1-0416646A34A7}"/>
              </a:ext>
            </a:extLst>
          </p:cNvPr>
          <p:cNvSpPr txBox="1"/>
          <p:nvPr/>
        </p:nvSpPr>
        <p:spPr>
          <a:xfrm>
            <a:off x="7315198" y="1613118"/>
            <a:ext cx="3951515" cy="1815882"/>
          </a:xfrm>
          <a:prstGeom prst="rect">
            <a:avLst/>
          </a:prstGeom>
          <a:noFill/>
        </p:spPr>
        <p:txBody>
          <a:bodyPr wrap="square">
            <a:spAutoFit/>
          </a:bodyPr>
          <a:lstStyle/>
          <a:p>
            <a:pPr marL="0" marR="0">
              <a:spcBef>
                <a:spcPts val="0"/>
              </a:spcBef>
              <a:spcAft>
                <a:spcPts val="0"/>
              </a:spcAft>
            </a:pPr>
            <a:r>
              <a:rPr lang="en-US" sz="1400" dirty="0">
                <a:solidFill>
                  <a:srgbClr val="808080"/>
                </a:solidFill>
                <a:effectLst/>
                <a:latin typeface="Menlo" panose="020B0609030804020204" pitchFamily="49" charset="0"/>
              </a:rPr>
              <a:t>To delete the </a:t>
            </a:r>
            <a:r>
              <a:rPr lang="en-US" sz="1400" dirty="0" err="1">
                <a:solidFill>
                  <a:srgbClr val="808080"/>
                </a:solidFill>
                <a:effectLst/>
                <a:latin typeface="Menlo" panose="020B0609030804020204" pitchFamily="49" charset="0"/>
              </a:rPr>
              <a:t>VIPCustomer</a:t>
            </a:r>
            <a:r>
              <a:rPr lang="en-US" sz="1400" dirty="0">
                <a:solidFill>
                  <a:srgbClr val="808080"/>
                </a:solidFill>
                <a:effectLst/>
                <a:latin typeface="Menlo" panose="020B0609030804020204" pitchFamily="49" charset="0"/>
              </a:rPr>
              <a:t> table from the database, you would use the SQL DROP TABLE statement. This command removes the entire table, including all of its data, structure, and relationships.</a:t>
            </a:r>
            <a:endParaRPr lang="en-US" sz="1400" dirty="0">
              <a:solidFill>
                <a:srgbClr val="000000"/>
              </a:solidFill>
              <a:effectLst/>
              <a:latin typeface="Menlo" panose="020B0609030804020204" pitchFamily="49" charset="0"/>
            </a:endParaRPr>
          </a:p>
          <a:p>
            <a:pPr marL="0" marR="0">
              <a:spcBef>
                <a:spcPts val="0"/>
              </a:spcBef>
              <a:spcAft>
                <a:spcPts val="0"/>
              </a:spcAft>
            </a:pPr>
            <a:endParaRPr lang="en-US" sz="1400" b="1" dirty="0">
              <a:solidFill>
                <a:srgbClr val="800000"/>
              </a:solidFill>
              <a:effectLst/>
              <a:latin typeface="Menlo" panose="020B0609030804020204" pitchFamily="49" charset="0"/>
            </a:endParaRPr>
          </a:p>
          <a:p>
            <a:pPr marL="0" marR="0">
              <a:spcBef>
                <a:spcPts val="0"/>
              </a:spcBef>
              <a:spcAft>
                <a:spcPts val="0"/>
              </a:spcAft>
            </a:pPr>
            <a:r>
              <a:rPr lang="en-US" sz="1400" b="1" dirty="0">
                <a:solidFill>
                  <a:srgbClr val="800000"/>
                </a:solidFill>
                <a:effectLst/>
                <a:latin typeface="Menlo" panose="020B0609030804020204" pitchFamily="49" charset="0"/>
              </a:rPr>
              <a:t>DROP</a:t>
            </a:r>
            <a:r>
              <a:rPr lang="en-US" sz="1400" dirty="0">
                <a:solidFill>
                  <a:srgbClr val="000000"/>
                </a:solidFill>
                <a:effectLst/>
                <a:latin typeface="Menlo" panose="020B0609030804020204" pitchFamily="49" charset="0"/>
              </a:rPr>
              <a:t> </a:t>
            </a:r>
            <a:r>
              <a:rPr lang="en-US" sz="1400" b="1" dirty="0">
                <a:solidFill>
                  <a:srgbClr val="800000"/>
                </a:solidFill>
                <a:effectLst/>
                <a:latin typeface="Menlo" panose="020B0609030804020204" pitchFamily="49" charset="0"/>
              </a:rPr>
              <a:t>TABLE</a:t>
            </a:r>
            <a:r>
              <a:rPr lang="en-US" sz="1400" dirty="0">
                <a:solidFill>
                  <a:srgbClr val="000000"/>
                </a:solidFill>
                <a:effectLst/>
                <a:latin typeface="Menlo" panose="020B0609030804020204" pitchFamily="49" charset="0"/>
              </a:rPr>
              <a:t> </a:t>
            </a:r>
            <a:r>
              <a:rPr lang="en-US" sz="1400" dirty="0" err="1">
                <a:solidFill>
                  <a:srgbClr val="000000"/>
                </a:solidFill>
                <a:effectLst/>
                <a:latin typeface="Menlo" panose="020B0609030804020204" pitchFamily="49" charset="0"/>
              </a:rPr>
              <a:t>VIPCustomer</a:t>
            </a:r>
            <a:r>
              <a:rPr lang="en-US" sz="1400" dirty="0">
                <a:solidFill>
                  <a:srgbClr val="FF0000"/>
                </a:solidFill>
                <a:effectLst/>
                <a:latin typeface="Menlo" panose="020B0609030804020204" pitchFamily="49" charset="0"/>
              </a:rPr>
              <a:t>;</a:t>
            </a:r>
            <a:endParaRPr lang="en-US" sz="1400" dirty="0">
              <a:solidFill>
                <a:srgbClr val="000000"/>
              </a:solidFill>
              <a:effectLst/>
              <a:latin typeface="Menlo" panose="020B0609030804020204" pitchFamily="49" charset="0"/>
            </a:endParaRPr>
          </a:p>
        </p:txBody>
      </p:sp>
      <p:sp>
        <p:nvSpPr>
          <p:cNvPr id="8" name="TextBox 7">
            <a:extLst>
              <a:ext uri="{FF2B5EF4-FFF2-40B4-BE49-F238E27FC236}">
                <a16:creationId xmlns:a16="http://schemas.microsoft.com/office/drawing/2014/main" id="{EA291225-9F92-9675-73EA-9B8AC8544245}"/>
              </a:ext>
            </a:extLst>
          </p:cNvPr>
          <p:cNvSpPr txBox="1"/>
          <p:nvPr/>
        </p:nvSpPr>
        <p:spPr>
          <a:xfrm>
            <a:off x="7315198" y="3677812"/>
            <a:ext cx="3951515" cy="1384995"/>
          </a:xfrm>
          <a:prstGeom prst="rect">
            <a:avLst/>
          </a:prstGeom>
          <a:noFill/>
        </p:spPr>
        <p:txBody>
          <a:bodyPr wrap="square">
            <a:spAutoFit/>
          </a:bodyPr>
          <a:lstStyle/>
          <a:p>
            <a:pPr marL="0" marR="0">
              <a:spcBef>
                <a:spcPts val="0"/>
              </a:spcBef>
              <a:spcAft>
                <a:spcPts val="0"/>
              </a:spcAft>
            </a:pPr>
            <a:r>
              <a:rPr lang="en-US" sz="1400" dirty="0">
                <a:solidFill>
                  <a:srgbClr val="808080"/>
                </a:solidFill>
                <a:effectLst/>
                <a:latin typeface="Menlo" panose="020B0609030804020204" pitchFamily="49" charset="0"/>
              </a:rPr>
              <a:t>If you want to keep the table structure but remove all the data, you would use the TRUNCATE statement instead:</a:t>
            </a:r>
            <a:endParaRPr lang="en-US" sz="1400" dirty="0">
              <a:solidFill>
                <a:srgbClr val="000000"/>
              </a:solidFill>
              <a:effectLst/>
              <a:latin typeface="Menlo" panose="020B0609030804020204" pitchFamily="49" charset="0"/>
            </a:endParaRPr>
          </a:p>
          <a:p>
            <a:pPr marL="0" marR="0">
              <a:spcBef>
                <a:spcPts val="0"/>
              </a:spcBef>
              <a:spcAft>
                <a:spcPts val="0"/>
              </a:spcAft>
            </a:pPr>
            <a:endParaRPr lang="en-US" sz="1400" dirty="0">
              <a:solidFill>
                <a:srgbClr val="000000"/>
              </a:solidFill>
              <a:effectLst/>
              <a:latin typeface="Menlo" panose="020B0609030804020204" pitchFamily="49" charset="0"/>
            </a:endParaRPr>
          </a:p>
          <a:p>
            <a:pPr marL="0" marR="0">
              <a:spcBef>
                <a:spcPts val="0"/>
              </a:spcBef>
              <a:spcAft>
                <a:spcPts val="0"/>
              </a:spcAft>
            </a:pPr>
            <a:r>
              <a:rPr lang="en-US" sz="1400" b="1" dirty="0">
                <a:solidFill>
                  <a:srgbClr val="750503"/>
                </a:solidFill>
                <a:effectLst/>
                <a:latin typeface="Menlo" panose="020B0609030804020204" pitchFamily="49" charset="0"/>
              </a:rPr>
              <a:t>TRUNCATE</a:t>
            </a:r>
            <a:r>
              <a:rPr lang="en-US" sz="1400" dirty="0">
                <a:solidFill>
                  <a:srgbClr val="000000"/>
                </a:solidFill>
                <a:effectLst/>
                <a:latin typeface="Menlo" panose="020B0609030804020204" pitchFamily="49" charset="0"/>
              </a:rPr>
              <a:t> </a:t>
            </a:r>
            <a:r>
              <a:rPr lang="en-US" sz="1400" b="1" dirty="0">
                <a:solidFill>
                  <a:srgbClr val="800000"/>
                </a:solidFill>
                <a:effectLst/>
                <a:latin typeface="Menlo" panose="020B0609030804020204" pitchFamily="49" charset="0"/>
              </a:rPr>
              <a:t>TABLE</a:t>
            </a:r>
            <a:r>
              <a:rPr lang="en-US" sz="1400" dirty="0">
                <a:solidFill>
                  <a:srgbClr val="000000"/>
                </a:solidFill>
                <a:effectLst/>
                <a:latin typeface="Menlo" panose="020B0609030804020204" pitchFamily="49" charset="0"/>
              </a:rPr>
              <a:t> </a:t>
            </a:r>
            <a:r>
              <a:rPr lang="en-US" sz="1400" dirty="0" err="1">
                <a:solidFill>
                  <a:srgbClr val="000000"/>
                </a:solidFill>
                <a:effectLst/>
                <a:latin typeface="Menlo" panose="020B0609030804020204" pitchFamily="49" charset="0"/>
              </a:rPr>
              <a:t>VIPCustomer</a:t>
            </a:r>
            <a:r>
              <a:rPr lang="en-US" sz="1400" dirty="0">
                <a:solidFill>
                  <a:srgbClr val="FF0000"/>
                </a:solidFill>
                <a:effectLst/>
                <a:latin typeface="Menlo" panose="020B0609030804020204" pitchFamily="49" charset="0"/>
              </a:rPr>
              <a:t>;</a:t>
            </a:r>
            <a:endParaRPr lang="en-US" sz="1400" dirty="0">
              <a:solidFill>
                <a:srgbClr val="000000"/>
              </a:solidFill>
              <a:effectLst/>
              <a:latin typeface="Menlo" panose="020B0609030804020204" pitchFamily="49" charset="0"/>
            </a:endParaRPr>
          </a:p>
        </p:txBody>
      </p:sp>
    </p:spTree>
    <p:extLst>
      <p:ext uri="{BB962C8B-B14F-4D97-AF65-F5344CB8AC3E}">
        <p14:creationId xmlns:p14="http://schemas.microsoft.com/office/powerpoint/2010/main" val="2945286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5">
            <a:extLst>
              <a:ext uri="{FF2B5EF4-FFF2-40B4-BE49-F238E27FC236}">
                <a16:creationId xmlns:a16="http://schemas.microsoft.com/office/drawing/2014/main" id="{9227F72E-DF13-4E4F-A70F-8D2E88CAE009}"/>
              </a:ext>
            </a:extLst>
          </p:cNvPr>
          <p:cNvSpPr>
            <a:spLocks noGrp="1"/>
          </p:cNvSpPr>
          <p:nvPr>
            <p:ph type="sldNum" sz="quarter" idx="12"/>
          </p:nvPr>
        </p:nvSpPr>
        <p:spPr/>
        <p:txBody>
          <a:bodyPr/>
          <a:lstStyle/>
          <a:p>
            <a:fld id="{4C1C050D-23B6-2E4F-8A77-50F5D55C3A76}" type="slidenum">
              <a:rPr lang="en-US" altLang="en-US"/>
              <a:pPr/>
              <a:t>4</a:t>
            </a:fld>
            <a:endParaRPr lang="en-US" altLang="en-US"/>
          </a:p>
        </p:txBody>
      </p:sp>
      <p:sp>
        <p:nvSpPr>
          <p:cNvPr id="49154" name="Rectangle 2">
            <a:extLst>
              <a:ext uri="{FF2B5EF4-FFF2-40B4-BE49-F238E27FC236}">
                <a16:creationId xmlns:a16="http://schemas.microsoft.com/office/drawing/2014/main" id="{576C3C9E-B3BD-754C-94F0-8B1FEFAC2176}"/>
              </a:ext>
            </a:extLst>
          </p:cNvPr>
          <p:cNvSpPr>
            <a:spLocks noGrp="1" noChangeArrowheads="1"/>
          </p:cNvSpPr>
          <p:nvPr>
            <p:ph type="title"/>
          </p:nvPr>
        </p:nvSpPr>
        <p:spPr/>
        <p:txBody>
          <a:bodyPr/>
          <a:lstStyle/>
          <a:p>
            <a:r>
              <a:rPr lang="en-US" altLang="en-US"/>
              <a:t>Doing it without a DBMS...</a:t>
            </a:r>
          </a:p>
        </p:txBody>
      </p:sp>
      <p:sp>
        <p:nvSpPr>
          <p:cNvPr id="49155" name="Rectangle 3">
            <a:extLst>
              <a:ext uri="{FF2B5EF4-FFF2-40B4-BE49-F238E27FC236}">
                <a16:creationId xmlns:a16="http://schemas.microsoft.com/office/drawing/2014/main" id="{268CC942-28DB-964B-BE07-CFB6873BD1EA}"/>
              </a:ext>
            </a:extLst>
          </p:cNvPr>
          <p:cNvSpPr>
            <a:spLocks noGrp="1" noChangeArrowheads="1"/>
          </p:cNvSpPr>
          <p:nvPr>
            <p:ph type="body" idx="1"/>
          </p:nvPr>
        </p:nvSpPr>
        <p:spPr/>
        <p:txBody>
          <a:bodyPr/>
          <a:lstStyle/>
          <a:p>
            <a:r>
              <a:rPr lang="en-US" altLang="en-US" sz="2000" dirty="0"/>
              <a:t>Enroll “Mary Johnson” in “CS 452”:</a:t>
            </a:r>
          </a:p>
          <a:p>
            <a:endParaRPr lang="en-US" altLang="en-US" dirty="0"/>
          </a:p>
        </p:txBody>
      </p:sp>
      <p:sp>
        <p:nvSpPr>
          <p:cNvPr id="49156" name="AutoShape 4">
            <a:extLst>
              <a:ext uri="{FF2B5EF4-FFF2-40B4-BE49-F238E27FC236}">
                <a16:creationId xmlns:a16="http://schemas.microsoft.com/office/drawing/2014/main" id="{621BABF2-8EC3-1144-A2F4-F34302888E2E}"/>
              </a:ext>
            </a:extLst>
          </p:cNvPr>
          <p:cNvSpPr>
            <a:spLocks noChangeArrowheads="1"/>
          </p:cNvSpPr>
          <p:nvPr/>
        </p:nvSpPr>
        <p:spPr bwMode="auto">
          <a:xfrm>
            <a:off x="4971584" y="2039108"/>
            <a:ext cx="5004929" cy="3936242"/>
          </a:xfrm>
          <a:prstGeom prst="foldedCorner">
            <a:avLst>
              <a:gd name="adj" fmla="val 19375"/>
            </a:avLst>
          </a:prstGeom>
          <a:solidFill>
            <a:schemeClr val="bg1"/>
          </a:solidFill>
          <a:ln w="9525">
            <a:solidFill>
              <a:schemeClr val="tx1"/>
            </a:solidFill>
            <a:round/>
            <a:headEnd/>
            <a:tailEnd/>
          </a:ln>
          <a:effectLst>
            <a:outerShdw dist="107763" dir="2700000" algn="ctr" rotWithShape="0">
              <a:schemeClr val="bg2"/>
            </a:outerShdw>
          </a:effectLst>
        </p:spPr>
        <p:txBody>
          <a:bodyPr wrap="square">
            <a:spAutoFit/>
          </a:bodyPr>
          <a:lstStyle/>
          <a:p>
            <a:pPr marL="971550" lvl="1" indent="-514350">
              <a:lnSpc>
                <a:spcPct val="90000"/>
              </a:lnSpc>
              <a:spcBef>
                <a:spcPct val="0"/>
              </a:spcBef>
              <a:buFont typeface="+mj-lt"/>
              <a:buAutoNum type="arabicPeriod"/>
            </a:pPr>
            <a:r>
              <a:rPr lang="en-US" altLang="en-US" sz="2800" dirty="0"/>
              <a:t>Read ‘</a:t>
            </a:r>
            <a:r>
              <a:rPr lang="en-US" altLang="en-US" sz="2800" dirty="0" err="1"/>
              <a:t>students.txt</a:t>
            </a:r>
            <a:r>
              <a:rPr lang="en-US" altLang="en-US" sz="2800" dirty="0"/>
              <a:t>’</a:t>
            </a:r>
          </a:p>
          <a:p>
            <a:pPr marL="971550" lvl="1" indent="-514350">
              <a:lnSpc>
                <a:spcPct val="90000"/>
              </a:lnSpc>
              <a:spcBef>
                <a:spcPct val="0"/>
              </a:spcBef>
              <a:buFont typeface="+mj-lt"/>
              <a:buAutoNum type="arabicPeriod"/>
            </a:pPr>
            <a:r>
              <a:rPr lang="en-US" altLang="en-US" sz="2800" dirty="0"/>
              <a:t>Read ‘</a:t>
            </a:r>
            <a:r>
              <a:rPr lang="en-US" altLang="en-US" sz="2800" dirty="0" err="1"/>
              <a:t>courses.txt</a:t>
            </a:r>
            <a:r>
              <a:rPr lang="en-US" altLang="en-US" sz="2800" dirty="0"/>
              <a:t>’</a:t>
            </a:r>
          </a:p>
          <a:p>
            <a:pPr marL="971550" lvl="1" indent="-514350">
              <a:lnSpc>
                <a:spcPct val="90000"/>
              </a:lnSpc>
              <a:spcBef>
                <a:spcPct val="0"/>
              </a:spcBef>
              <a:buFont typeface="+mj-lt"/>
              <a:buAutoNum type="arabicPeriod"/>
            </a:pPr>
            <a:r>
              <a:rPr lang="en-US" altLang="en-US" sz="2800" dirty="0"/>
              <a:t>Find &amp; update the record “Mary Johnson”</a:t>
            </a:r>
          </a:p>
          <a:p>
            <a:pPr marL="971550" lvl="1" indent="-514350">
              <a:lnSpc>
                <a:spcPct val="90000"/>
              </a:lnSpc>
              <a:spcBef>
                <a:spcPct val="0"/>
              </a:spcBef>
              <a:buFont typeface="+mj-lt"/>
              <a:buAutoNum type="arabicPeriod"/>
            </a:pPr>
            <a:r>
              <a:rPr lang="en-US" altLang="en-US" sz="2800" dirty="0"/>
              <a:t>Find &amp; update the record “CS 452”</a:t>
            </a:r>
          </a:p>
          <a:p>
            <a:pPr marL="971550" lvl="1" indent="-514350">
              <a:lnSpc>
                <a:spcPct val="90000"/>
              </a:lnSpc>
              <a:spcBef>
                <a:spcPct val="0"/>
              </a:spcBef>
              <a:buFont typeface="+mj-lt"/>
              <a:buAutoNum type="arabicPeriod"/>
            </a:pPr>
            <a:r>
              <a:rPr lang="en-US" altLang="en-US" sz="2800" dirty="0"/>
              <a:t>Write “</a:t>
            </a:r>
            <a:r>
              <a:rPr lang="en-US" altLang="en-US" sz="2800" dirty="0" err="1"/>
              <a:t>students.txt</a:t>
            </a:r>
            <a:r>
              <a:rPr lang="en-US" altLang="en-US" sz="2800" dirty="0"/>
              <a:t>”</a:t>
            </a:r>
          </a:p>
          <a:p>
            <a:pPr marL="971550" lvl="1" indent="-514350">
              <a:lnSpc>
                <a:spcPct val="90000"/>
              </a:lnSpc>
              <a:spcBef>
                <a:spcPct val="0"/>
              </a:spcBef>
              <a:buFont typeface="+mj-lt"/>
              <a:buAutoNum type="arabicPeriod"/>
            </a:pPr>
            <a:r>
              <a:rPr lang="en-US" altLang="en-US" sz="2800" dirty="0"/>
              <a:t>Write “</a:t>
            </a:r>
            <a:r>
              <a:rPr lang="en-US" altLang="en-US" sz="2800" dirty="0" err="1"/>
              <a:t>courses.txt</a:t>
            </a:r>
            <a:r>
              <a:rPr lang="en-US" altLang="en-US" sz="2800" dirty="0"/>
              <a:t>”</a:t>
            </a:r>
          </a:p>
        </p:txBody>
      </p:sp>
      <p:sp>
        <p:nvSpPr>
          <p:cNvPr id="49157" name="Text Box 5">
            <a:extLst>
              <a:ext uri="{FF2B5EF4-FFF2-40B4-BE49-F238E27FC236}">
                <a16:creationId xmlns:a16="http://schemas.microsoft.com/office/drawing/2014/main" id="{0C080830-E448-604B-948A-5F7427825640}"/>
              </a:ext>
            </a:extLst>
          </p:cNvPr>
          <p:cNvSpPr txBox="1">
            <a:spLocks noChangeArrowheads="1"/>
          </p:cNvSpPr>
          <p:nvPr/>
        </p:nvSpPr>
        <p:spPr bwMode="auto">
          <a:xfrm>
            <a:off x="681299" y="2618428"/>
            <a:ext cx="36233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Tx/>
              <a:buNone/>
            </a:pPr>
            <a:r>
              <a:rPr lang="en-US" altLang="en-US" dirty="0"/>
              <a:t>Write a program to do the following:</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a:extLst>
              <a:ext uri="{FF2B5EF4-FFF2-40B4-BE49-F238E27FC236}">
                <a16:creationId xmlns:a16="http://schemas.microsoft.com/office/drawing/2014/main" id="{8FFB595D-D977-F340-96E6-3AFA08E3EAF4}"/>
              </a:ext>
            </a:extLst>
          </p:cNvPr>
          <p:cNvSpPr>
            <a:spLocks noGrp="1" noChangeArrowheads="1"/>
          </p:cNvSpPr>
          <p:nvPr>
            <p:ph type="title"/>
          </p:nvPr>
        </p:nvSpPr>
        <p:spPr>
          <a:xfrm>
            <a:off x="488674" y="875542"/>
            <a:ext cx="10515600" cy="550487"/>
          </a:xfrm>
        </p:spPr>
        <p:txBody>
          <a:bodyPr/>
          <a:lstStyle/>
          <a:p>
            <a:r>
              <a:rPr lang="en-US" altLang="en-US" dirty="0"/>
              <a:t>Drawbacks of using file systems to store data:</a:t>
            </a:r>
          </a:p>
        </p:txBody>
      </p:sp>
      <p:sp>
        <p:nvSpPr>
          <p:cNvPr id="33795" name="Rectangle 3">
            <a:extLst>
              <a:ext uri="{FF2B5EF4-FFF2-40B4-BE49-F238E27FC236}">
                <a16:creationId xmlns:a16="http://schemas.microsoft.com/office/drawing/2014/main" id="{6285F213-94FD-3440-8B46-84533F4DC2A9}"/>
              </a:ext>
            </a:extLst>
          </p:cNvPr>
          <p:cNvSpPr>
            <a:spLocks noGrp="1" noChangeArrowheads="1"/>
          </p:cNvSpPr>
          <p:nvPr>
            <p:ph type="body" idx="1"/>
          </p:nvPr>
        </p:nvSpPr>
        <p:spPr>
          <a:xfrm>
            <a:off x="587829" y="1681086"/>
            <a:ext cx="9816548" cy="3925058"/>
          </a:xfrm>
        </p:spPr>
        <p:txBody>
          <a:bodyPr anchor="t">
            <a:normAutofit/>
          </a:bodyPr>
          <a:lstStyle/>
          <a:p>
            <a:r>
              <a:rPr lang="en-US" altLang="en-US" sz="2400" dirty="0"/>
              <a:t>Data redundancy and inconsistency</a:t>
            </a:r>
          </a:p>
          <a:p>
            <a:pPr lvl="1"/>
            <a:r>
              <a:rPr lang="en-US" altLang="en-US" sz="2000" dirty="0"/>
              <a:t>Multiple file formats, duplication of information in different files</a:t>
            </a:r>
          </a:p>
          <a:p>
            <a:r>
              <a:rPr lang="en-US" altLang="en-US" sz="2400" dirty="0"/>
              <a:t>Difficulty accessing data </a:t>
            </a:r>
          </a:p>
          <a:p>
            <a:pPr lvl="1"/>
            <a:r>
              <a:rPr lang="en-US" altLang="en-US" sz="2000" dirty="0"/>
              <a:t>Need to write a new program to carry out each new task</a:t>
            </a:r>
          </a:p>
          <a:p>
            <a:r>
              <a:rPr lang="en-US" altLang="en-US" sz="2400" dirty="0"/>
              <a:t>Concurrent Access by multiple users (How do you assure consistency?)</a:t>
            </a:r>
          </a:p>
          <a:p>
            <a:r>
              <a:rPr lang="en-US" altLang="en-US" sz="2400" dirty="0"/>
              <a:t>Integrity problems (What if there is a failure in the middle of an update?)</a:t>
            </a:r>
          </a:p>
          <a:p>
            <a:pPr lvl="2"/>
            <a:r>
              <a:rPr lang="en-US" altLang="en-US" sz="1800" dirty="0"/>
              <a:t>Integrity constraints  (e.g. account balance &gt; 0) become part of program code</a:t>
            </a:r>
          </a:p>
          <a:p>
            <a:pPr lvl="2"/>
            <a:r>
              <a:rPr lang="en-US" altLang="en-US" sz="1800" dirty="0"/>
              <a:t>Hard to add new constraints or change existing ones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Slide Number Placeholder 5">
            <a:extLst>
              <a:ext uri="{FF2B5EF4-FFF2-40B4-BE49-F238E27FC236}">
                <a16:creationId xmlns:a16="http://schemas.microsoft.com/office/drawing/2014/main" id="{1467A7D9-7ED4-254B-8FD3-8A3E0B9E9BEE}"/>
              </a:ext>
            </a:extLst>
          </p:cNvPr>
          <p:cNvSpPr>
            <a:spLocks noGrp="1"/>
          </p:cNvSpPr>
          <p:nvPr>
            <p:ph type="sldNum" sz="quarter" idx="12"/>
          </p:nvPr>
        </p:nvSpPr>
        <p:spPr/>
        <p:txBody>
          <a:bodyPr/>
          <a:lstStyle/>
          <a:p>
            <a:fld id="{2259455C-C125-C04F-A222-A736E6E18F51}" type="slidenum">
              <a:rPr lang="en-US" altLang="en-US"/>
              <a:pPr/>
              <a:t>6</a:t>
            </a:fld>
            <a:endParaRPr lang="en-US" altLang="en-US"/>
          </a:p>
        </p:txBody>
      </p:sp>
      <p:sp>
        <p:nvSpPr>
          <p:cNvPr id="15362" name="Rectangle 2">
            <a:extLst>
              <a:ext uri="{FF2B5EF4-FFF2-40B4-BE49-F238E27FC236}">
                <a16:creationId xmlns:a16="http://schemas.microsoft.com/office/drawing/2014/main" id="{EF167F09-64AF-D343-A523-74E29E956561}"/>
              </a:ext>
            </a:extLst>
          </p:cNvPr>
          <p:cNvSpPr>
            <a:spLocks noGrp="1" noChangeArrowheads="1"/>
          </p:cNvSpPr>
          <p:nvPr>
            <p:ph type="title"/>
          </p:nvPr>
        </p:nvSpPr>
        <p:spPr/>
        <p:txBody>
          <a:bodyPr/>
          <a:lstStyle/>
          <a:p>
            <a:r>
              <a:rPr lang="en-US" altLang="en-US"/>
              <a:t>Functionality of a DBMS</a:t>
            </a:r>
          </a:p>
        </p:txBody>
      </p:sp>
      <p:sp>
        <p:nvSpPr>
          <p:cNvPr id="15363" name="Rectangle 3">
            <a:extLst>
              <a:ext uri="{FF2B5EF4-FFF2-40B4-BE49-F238E27FC236}">
                <a16:creationId xmlns:a16="http://schemas.microsoft.com/office/drawing/2014/main" id="{C95BFCAA-59A4-0C4E-92F1-6F9A62B80D5E}"/>
              </a:ext>
            </a:extLst>
          </p:cNvPr>
          <p:cNvSpPr>
            <a:spLocks noGrp="1" noChangeArrowheads="1"/>
          </p:cNvSpPr>
          <p:nvPr>
            <p:ph type="body" idx="1"/>
          </p:nvPr>
        </p:nvSpPr>
        <p:spPr>
          <a:xfrm>
            <a:off x="838200" y="1547191"/>
            <a:ext cx="8178800" cy="4457700"/>
          </a:xfrm>
        </p:spPr>
        <p:txBody>
          <a:bodyPr>
            <a:normAutofit fontScale="92500" lnSpcReduction="10000"/>
          </a:bodyPr>
          <a:lstStyle/>
          <a:p>
            <a:pPr>
              <a:lnSpc>
                <a:spcPct val="90000"/>
              </a:lnSpc>
              <a:buFontTx/>
              <a:buNone/>
            </a:pPr>
            <a:r>
              <a:rPr lang="en-US" altLang="en-US" sz="2400" dirty="0"/>
              <a:t>The programmer sees :</a:t>
            </a:r>
          </a:p>
          <a:p>
            <a:pPr>
              <a:lnSpc>
                <a:spcPct val="90000"/>
              </a:lnSpc>
            </a:pPr>
            <a:r>
              <a:rPr lang="en-US" altLang="en-US" sz="2400" dirty="0"/>
              <a:t>Data Definition Language – DDL</a:t>
            </a:r>
          </a:p>
          <a:p>
            <a:pPr lvl="1">
              <a:lnSpc>
                <a:spcPct val="90000"/>
              </a:lnSpc>
            </a:pPr>
            <a:r>
              <a:rPr lang="en-US" altLang="en-US" sz="2100" dirty="0"/>
              <a:t>Create tables</a:t>
            </a:r>
          </a:p>
          <a:p>
            <a:pPr>
              <a:lnSpc>
                <a:spcPct val="90000"/>
              </a:lnSpc>
            </a:pPr>
            <a:r>
              <a:rPr lang="en-US" altLang="en-US" sz="2400" dirty="0"/>
              <a:t>Data Manipulation Language - DML</a:t>
            </a:r>
          </a:p>
          <a:p>
            <a:pPr lvl="1">
              <a:lnSpc>
                <a:spcPct val="90000"/>
              </a:lnSpc>
            </a:pPr>
            <a:r>
              <a:rPr lang="en-US" altLang="en-US" sz="2000" dirty="0"/>
              <a:t>query language</a:t>
            </a:r>
          </a:p>
          <a:p>
            <a:pPr>
              <a:lnSpc>
                <a:spcPct val="90000"/>
              </a:lnSpc>
              <a:buFontTx/>
              <a:buNone/>
            </a:pPr>
            <a:endParaRPr lang="en-US" altLang="en-US" sz="2400" dirty="0"/>
          </a:p>
          <a:p>
            <a:pPr>
              <a:lnSpc>
                <a:spcPct val="90000"/>
              </a:lnSpc>
              <a:buFontTx/>
              <a:buNone/>
            </a:pPr>
            <a:r>
              <a:rPr lang="en-US" altLang="en-US" sz="2400" dirty="0"/>
              <a:t>Behind the scenes the DBMS has:</a:t>
            </a:r>
          </a:p>
          <a:p>
            <a:pPr>
              <a:lnSpc>
                <a:spcPct val="90000"/>
              </a:lnSpc>
            </a:pPr>
            <a:r>
              <a:rPr lang="en-US" altLang="en-US" sz="2400" dirty="0"/>
              <a:t>Query optimizer</a:t>
            </a:r>
          </a:p>
          <a:p>
            <a:pPr>
              <a:lnSpc>
                <a:spcPct val="90000"/>
              </a:lnSpc>
            </a:pPr>
            <a:r>
              <a:rPr lang="en-US" altLang="en-US" sz="2400" dirty="0"/>
              <a:t>Query engine</a:t>
            </a:r>
          </a:p>
          <a:p>
            <a:pPr>
              <a:lnSpc>
                <a:spcPct val="90000"/>
              </a:lnSpc>
            </a:pPr>
            <a:r>
              <a:rPr lang="en-US" altLang="en-US" sz="2400" dirty="0"/>
              <a:t>Storage management</a:t>
            </a:r>
          </a:p>
          <a:p>
            <a:pPr>
              <a:lnSpc>
                <a:spcPct val="90000"/>
              </a:lnSpc>
            </a:pPr>
            <a:r>
              <a:rPr lang="en-US" altLang="en-US" sz="2400" dirty="0"/>
              <a:t>Transaction Management (concurrency, recovery)</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a:extLst>
              <a:ext uri="{FF2B5EF4-FFF2-40B4-BE49-F238E27FC236}">
                <a16:creationId xmlns:a16="http://schemas.microsoft.com/office/drawing/2014/main" id="{3CA42985-E9B4-2B4E-B592-FFCD1781A140}"/>
              </a:ext>
            </a:extLst>
          </p:cNvPr>
          <p:cNvSpPr>
            <a:spLocks noGrp="1" noChangeArrowheads="1"/>
          </p:cNvSpPr>
          <p:nvPr>
            <p:ph type="title"/>
          </p:nvPr>
        </p:nvSpPr>
        <p:spPr>
          <a:xfrm>
            <a:off x="465010" y="624594"/>
            <a:ext cx="8077200" cy="609600"/>
          </a:xfrm>
        </p:spPr>
        <p:txBody>
          <a:bodyPr>
            <a:normAutofit/>
          </a:bodyPr>
          <a:lstStyle/>
          <a:p>
            <a:r>
              <a:rPr lang="en-US" altLang="en-US" dirty="0"/>
              <a:t>Data Definition Language (DDL)</a:t>
            </a:r>
          </a:p>
        </p:txBody>
      </p:sp>
      <p:sp>
        <p:nvSpPr>
          <p:cNvPr id="41987" name="Rectangle 3">
            <a:extLst>
              <a:ext uri="{FF2B5EF4-FFF2-40B4-BE49-F238E27FC236}">
                <a16:creationId xmlns:a16="http://schemas.microsoft.com/office/drawing/2014/main" id="{74C8AB1A-3EB9-AF4D-A51A-01DE4EC9F443}"/>
              </a:ext>
            </a:extLst>
          </p:cNvPr>
          <p:cNvSpPr>
            <a:spLocks noGrp="1" noChangeArrowheads="1"/>
          </p:cNvSpPr>
          <p:nvPr>
            <p:ph type="body" idx="1"/>
          </p:nvPr>
        </p:nvSpPr>
        <p:spPr>
          <a:xfrm>
            <a:off x="1041953" y="1540148"/>
            <a:ext cx="8599004" cy="4586288"/>
          </a:xfrm>
        </p:spPr>
        <p:txBody>
          <a:bodyPr>
            <a:normAutofit/>
          </a:bodyPr>
          <a:lstStyle/>
          <a:p>
            <a:r>
              <a:rPr lang="en-US" altLang="en-US" sz="2000" dirty="0"/>
              <a:t>Specification notation for defining the database schema:</a:t>
            </a:r>
          </a:p>
          <a:p>
            <a:pPr marL="324000" lvl="1" indent="0">
              <a:buNone/>
            </a:pPr>
            <a:r>
              <a:rPr lang="en-US" altLang="en-US" sz="1800" b="1" dirty="0"/>
              <a:t>	     create table</a:t>
            </a:r>
            <a:r>
              <a:rPr lang="en-US" altLang="en-US" sz="1800" dirty="0"/>
              <a:t> </a:t>
            </a:r>
            <a:r>
              <a:rPr lang="en-US" altLang="en-US" sz="1800" i="1" dirty="0"/>
              <a:t>account</a:t>
            </a:r>
            <a:r>
              <a:rPr lang="en-US" altLang="en-US" sz="1800" dirty="0"/>
              <a:t> (</a:t>
            </a:r>
            <a:br>
              <a:rPr lang="en-US" altLang="en-US" sz="1800" dirty="0"/>
            </a:br>
            <a:r>
              <a:rPr lang="en-US" altLang="en-US" sz="1800" dirty="0"/>
              <a:t>       </a:t>
            </a:r>
            <a:r>
              <a:rPr lang="en-US" altLang="en-US" sz="1800" i="1" dirty="0"/>
              <a:t>account-number</a:t>
            </a:r>
            <a:r>
              <a:rPr lang="en-US" altLang="en-US" sz="1800" dirty="0"/>
              <a:t>  </a:t>
            </a:r>
            <a:r>
              <a:rPr lang="en-US" altLang="en-US" sz="1800" b="1" dirty="0"/>
              <a:t>char</a:t>
            </a:r>
            <a:r>
              <a:rPr lang="en-US" altLang="en-US" sz="1800" dirty="0"/>
              <a:t>(10),</a:t>
            </a:r>
            <a:br>
              <a:rPr lang="en-US" altLang="en-US" sz="1800" dirty="0"/>
            </a:br>
            <a:r>
              <a:rPr lang="en-US" altLang="en-US" sz="1800" dirty="0"/>
              <a:t>       </a:t>
            </a:r>
            <a:r>
              <a:rPr lang="en-US" altLang="en-US" sz="1800" i="1" dirty="0"/>
              <a:t>balance</a:t>
            </a:r>
            <a:r>
              <a:rPr lang="en-US" altLang="en-US" sz="1800" dirty="0"/>
              <a:t>  </a:t>
            </a:r>
            <a:r>
              <a:rPr lang="en-US" altLang="en-US" sz="1800" b="1" dirty="0"/>
              <a:t>integer</a:t>
            </a:r>
            <a:r>
              <a:rPr lang="en-US" altLang="en-US" sz="1800" dirty="0"/>
              <a:t>);</a:t>
            </a:r>
          </a:p>
          <a:p>
            <a:r>
              <a:rPr lang="en-US" altLang="en-US" sz="2000" dirty="0"/>
              <a:t>DDL compiler generates a set of tables stored in a </a:t>
            </a:r>
            <a:r>
              <a:rPr lang="en-US" altLang="en-US" sz="2000" i="1" dirty="0"/>
              <a:t>data dictionary</a:t>
            </a:r>
          </a:p>
          <a:p>
            <a:r>
              <a:rPr lang="en-US" altLang="en-US" sz="2000" dirty="0"/>
              <a:t>Data dictionary contains metadata (i.e., data about data)</a:t>
            </a:r>
          </a:p>
          <a:p>
            <a:pPr lvl="1"/>
            <a:r>
              <a:rPr lang="en-US" altLang="en-US" sz="1800" dirty="0"/>
              <a:t>Database schema </a:t>
            </a:r>
          </a:p>
          <a:p>
            <a:pPr lvl="2"/>
            <a:r>
              <a:rPr lang="en-US" altLang="en-US" sz="1700" dirty="0"/>
              <a:t> Information about tables, columns, data types, and constraints.</a:t>
            </a:r>
          </a:p>
          <a:p>
            <a:pPr lvl="1"/>
            <a:r>
              <a:rPr lang="en-US" altLang="en-US" sz="1800" dirty="0"/>
              <a:t>Data </a:t>
            </a:r>
            <a:r>
              <a:rPr lang="en-US" altLang="en-US" sz="1800" i="1" dirty="0"/>
              <a:t>storage and definition</a:t>
            </a:r>
            <a:r>
              <a:rPr lang="en-US" altLang="en-US" sz="1800" dirty="0"/>
              <a:t> language </a:t>
            </a:r>
          </a:p>
          <a:p>
            <a:pPr lvl="2"/>
            <a:r>
              <a:rPr lang="en-US" altLang="en-US" sz="1700" dirty="0"/>
              <a:t>Specifies how data is stored and accessed.</a:t>
            </a:r>
          </a:p>
          <a:p>
            <a:pPr lvl="2"/>
            <a:r>
              <a:rPr lang="en-US" altLang="en-US" sz="1700" dirty="0"/>
              <a:t>Includes indexing, partitioning, and other performance-related features.</a:t>
            </a:r>
          </a:p>
        </p:txBody>
      </p:sp>
      <p:sp>
        <p:nvSpPr>
          <p:cNvPr id="2" name="Rectangle 1">
            <a:extLst>
              <a:ext uri="{FF2B5EF4-FFF2-40B4-BE49-F238E27FC236}">
                <a16:creationId xmlns:a16="http://schemas.microsoft.com/office/drawing/2014/main" id="{683E0F70-D884-7D2F-2033-CBF7B1754630}"/>
              </a:ext>
            </a:extLst>
          </p:cNvPr>
          <p:cNvSpPr/>
          <p:nvPr/>
        </p:nvSpPr>
        <p:spPr>
          <a:xfrm>
            <a:off x="1719943" y="2123342"/>
            <a:ext cx="2841171" cy="1044401"/>
          </a:xfrm>
          <a:prstGeom prst="rect">
            <a:avLst/>
          </a:prstGeom>
          <a:solidFill>
            <a:schemeClr val="bg1">
              <a:lumMod val="85000"/>
              <a:alpha val="3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805FBEF7-77A3-7B43-AD08-CC06FAB40BE2}"/>
              </a:ext>
            </a:extLst>
          </p:cNvPr>
          <p:cNvSpPr>
            <a:spLocks noGrp="1" noChangeArrowheads="1"/>
          </p:cNvSpPr>
          <p:nvPr>
            <p:ph type="title"/>
          </p:nvPr>
        </p:nvSpPr>
        <p:spPr/>
        <p:txBody>
          <a:bodyPr/>
          <a:lstStyle/>
          <a:p>
            <a:r>
              <a:rPr lang="en-US" altLang="en-US"/>
              <a:t>Data Manipulation Language (DML)</a:t>
            </a:r>
          </a:p>
        </p:txBody>
      </p:sp>
      <p:sp>
        <p:nvSpPr>
          <p:cNvPr id="43011" name="Rectangle 3">
            <a:extLst>
              <a:ext uri="{FF2B5EF4-FFF2-40B4-BE49-F238E27FC236}">
                <a16:creationId xmlns:a16="http://schemas.microsoft.com/office/drawing/2014/main" id="{C504C541-6317-7B4C-8106-22B36D800286}"/>
              </a:ext>
            </a:extLst>
          </p:cNvPr>
          <p:cNvSpPr>
            <a:spLocks noGrp="1" noChangeArrowheads="1"/>
          </p:cNvSpPr>
          <p:nvPr>
            <p:ph type="body" idx="1"/>
          </p:nvPr>
        </p:nvSpPr>
        <p:spPr/>
        <p:txBody>
          <a:bodyPr>
            <a:normAutofit/>
          </a:bodyPr>
          <a:lstStyle/>
          <a:p>
            <a:r>
              <a:rPr lang="en-US" altLang="en-US" sz="2400" dirty="0"/>
              <a:t>Language for accessing and manipulating the data organized by the appropriate data model</a:t>
            </a:r>
          </a:p>
          <a:p>
            <a:pPr lvl="1"/>
            <a:r>
              <a:rPr lang="en-US" altLang="en-US" sz="2000" dirty="0"/>
              <a:t>DML also known as </a:t>
            </a:r>
            <a:r>
              <a:rPr lang="en-US" altLang="en-US" sz="2000" b="1" dirty="0"/>
              <a:t>query language</a:t>
            </a:r>
          </a:p>
          <a:p>
            <a:r>
              <a:rPr lang="en-US" altLang="en-US" sz="2400" dirty="0"/>
              <a:t>Two classes of languages </a:t>
            </a:r>
          </a:p>
          <a:p>
            <a:pPr lvl="1"/>
            <a:r>
              <a:rPr lang="en-US" altLang="en-US" sz="2000" dirty="0"/>
              <a:t>Procedural – user specifies what data is required and how to get those data </a:t>
            </a:r>
          </a:p>
          <a:p>
            <a:pPr lvl="1"/>
            <a:r>
              <a:rPr lang="en-US" altLang="en-US" sz="2000" b="1" dirty="0"/>
              <a:t>Nonprocedural – user specifies what data is required without specifying how to get those data</a:t>
            </a:r>
          </a:p>
          <a:p>
            <a:r>
              <a:rPr lang="en-US" altLang="en-US" sz="2400" b="1" dirty="0"/>
              <a:t>SQL is the most widely used query language</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8EB1AF-1DF5-1086-2027-1D784266CCD7}"/>
              </a:ext>
            </a:extLst>
          </p:cNvPr>
          <p:cNvSpPr>
            <a:spLocks noGrp="1"/>
          </p:cNvSpPr>
          <p:nvPr>
            <p:ph type="title"/>
          </p:nvPr>
        </p:nvSpPr>
        <p:spPr/>
        <p:txBody>
          <a:bodyPr/>
          <a:lstStyle/>
          <a:p>
            <a:r>
              <a:rPr lang="en-US" dirty="0"/>
              <a:t>Top Programming Languages 2024 (Based on Job postings)</a:t>
            </a:r>
          </a:p>
        </p:txBody>
      </p:sp>
      <p:sp>
        <p:nvSpPr>
          <p:cNvPr id="4" name="Slide Number Placeholder 3">
            <a:extLst>
              <a:ext uri="{FF2B5EF4-FFF2-40B4-BE49-F238E27FC236}">
                <a16:creationId xmlns:a16="http://schemas.microsoft.com/office/drawing/2014/main" id="{6C65A30E-F7A7-D188-43AE-BF31E9AA0845}"/>
              </a:ext>
            </a:extLst>
          </p:cNvPr>
          <p:cNvSpPr>
            <a:spLocks noGrp="1"/>
          </p:cNvSpPr>
          <p:nvPr>
            <p:ph type="sldNum" sz="quarter" idx="12"/>
          </p:nvPr>
        </p:nvSpPr>
        <p:spPr/>
        <p:txBody>
          <a:bodyPr/>
          <a:lstStyle/>
          <a:p>
            <a:fld id="{3A98EE3D-8CD1-4C3F-BD1C-C98C9596463C}" type="slidenum">
              <a:rPr lang="en-US" smtClean="0"/>
              <a:t>9</a:t>
            </a:fld>
            <a:endParaRPr lang="en-US" dirty="0"/>
          </a:p>
        </p:txBody>
      </p:sp>
      <p:pic>
        <p:nvPicPr>
          <p:cNvPr id="5" name="Picture 4">
            <a:extLst>
              <a:ext uri="{FF2B5EF4-FFF2-40B4-BE49-F238E27FC236}">
                <a16:creationId xmlns:a16="http://schemas.microsoft.com/office/drawing/2014/main" id="{EBB98C08-EA8B-9FC1-789F-18636F363B42}"/>
              </a:ext>
            </a:extLst>
          </p:cNvPr>
          <p:cNvPicPr>
            <a:picLocks noChangeAspect="1"/>
          </p:cNvPicPr>
          <p:nvPr/>
        </p:nvPicPr>
        <p:blipFill>
          <a:blip r:embed="rId3"/>
          <a:srcRect t="34791"/>
          <a:stretch/>
        </p:blipFill>
        <p:spPr>
          <a:xfrm>
            <a:off x="937155" y="1619756"/>
            <a:ext cx="10317689" cy="3975682"/>
          </a:xfrm>
          <a:prstGeom prst="rect">
            <a:avLst/>
          </a:prstGeom>
        </p:spPr>
      </p:pic>
      <p:sp>
        <p:nvSpPr>
          <p:cNvPr id="7" name="TextBox 6">
            <a:extLst>
              <a:ext uri="{FF2B5EF4-FFF2-40B4-BE49-F238E27FC236}">
                <a16:creationId xmlns:a16="http://schemas.microsoft.com/office/drawing/2014/main" id="{36A10355-3EDF-8CB4-B058-A465355EAF15}"/>
              </a:ext>
            </a:extLst>
          </p:cNvPr>
          <p:cNvSpPr txBox="1"/>
          <p:nvPr/>
        </p:nvSpPr>
        <p:spPr>
          <a:xfrm>
            <a:off x="920400" y="6012244"/>
            <a:ext cx="8990513" cy="369332"/>
          </a:xfrm>
          <a:prstGeom prst="rect">
            <a:avLst/>
          </a:prstGeom>
          <a:noFill/>
        </p:spPr>
        <p:txBody>
          <a:bodyPr wrap="square">
            <a:spAutoFit/>
          </a:bodyPr>
          <a:lstStyle/>
          <a:p>
            <a:pPr algn="l" fontAlgn="b"/>
            <a:r>
              <a:rPr lang="en-US" dirty="0">
                <a:solidFill>
                  <a:srgbClr val="404040"/>
                </a:solidFill>
              </a:rPr>
              <a:t>Stephen Cass, </a:t>
            </a:r>
            <a:r>
              <a:rPr lang="en-US" b="0" i="0" dirty="0">
                <a:solidFill>
                  <a:srgbClr val="404040"/>
                </a:solidFill>
                <a:effectLst/>
              </a:rPr>
              <a:t>22 Aug 2024 </a:t>
            </a:r>
            <a:r>
              <a:rPr lang="en-US" dirty="0"/>
              <a:t>https://</a:t>
            </a:r>
            <a:r>
              <a:rPr lang="en-US" dirty="0" err="1"/>
              <a:t>spectrum.ieee.org</a:t>
            </a:r>
            <a:r>
              <a:rPr lang="en-US" dirty="0"/>
              <a:t>/top-programming-languages-2024</a:t>
            </a:r>
          </a:p>
        </p:txBody>
      </p:sp>
    </p:spTree>
    <p:extLst>
      <p:ext uri="{BB962C8B-B14F-4D97-AF65-F5344CB8AC3E}">
        <p14:creationId xmlns:p14="http://schemas.microsoft.com/office/powerpoint/2010/main" val="846475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DividendVTI">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Dividend">
      <a:majorFont>
        <a:latin typeface="Franklin Gothic Demi"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VTI" id="{97558BDE-0B66-457C-BB6F-7B1B22DAA9B8}" vid="{F53508A3-AC60-448A-AF37-934D5F1A0D5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1E7CA09-9778-4414-AE97-8064B12DA30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D289AE2-D2AE-49D1-AFAC-3A79F6794255}">
  <ds:schemaRefs>
    <ds:schemaRef ds:uri="http://www.w3.org/XML/1998/namespace"/>
    <ds:schemaRef ds:uri="http://schemas.microsoft.com/office/infopath/2007/PartnerControls"/>
    <ds:schemaRef ds:uri="http://purl.org/dc/terms/"/>
    <ds:schemaRef ds:uri="http://schemas.openxmlformats.org/package/2006/metadata/core-properties"/>
    <ds:schemaRef ds:uri="http://schemas.microsoft.com/office/2006/documentManagement/types"/>
    <ds:schemaRef ds:uri="16c05727-aa75-4e4a-9b5f-8a80a1165891"/>
    <ds:schemaRef ds:uri="71af3243-3dd4-4a8d-8c0d-dd76da1f02a5"/>
    <ds:schemaRef ds:uri="http://schemas.microsoft.com/office/2006/metadata/properties"/>
    <ds:schemaRef ds:uri="http://purl.org/dc/dcmitype/"/>
    <ds:schemaRef ds:uri="http://purl.org/dc/elements/1.1/"/>
  </ds:schemaRefs>
</ds:datastoreItem>
</file>

<file path=customXml/itemProps3.xml><?xml version="1.0" encoding="utf-8"?>
<ds:datastoreItem xmlns:ds="http://schemas.openxmlformats.org/officeDocument/2006/customXml" ds:itemID="{927BD4C1-B6B1-4715-ABF9-E660A51A4EA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39708</TotalTime>
  <Words>3358</Words>
  <Application>Microsoft Office PowerPoint</Application>
  <PresentationFormat>Widescreen</PresentationFormat>
  <Paragraphs>345</Paragraphs>
  <Slides>35</Slides>
  <Notes>7</Notes>
  <HiddenSlides>6</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35</vt:i4>
      </vt:variant>
    </vt:vector>
  </HeadingPairs>
  <TitlesOfParts>
    <vt:vector size="50" baseType="lpstr">
      <vt:lpstr>.AppleSystemUIFontMonospaced</vt:lpstr>
      <vt:lpstr>.SF NS</vt:lpstr>
      <vt:lpstr>Arial</vt:lpstr>
      <vt:lpstr>Arial Nova</vt:lpstr>
      <vt:lpstr>Calibri</vt:lpstr>
      <vt:lpstr>Calibri Light</vt:lpstr>
      <vt:lpstr>Franklin Gothic</vt:lpstr>
      <vt:lpstr>Franklin Gothic Book</vt:lpstr>
      <vt:lpstr>Franklin Gothic Demi</vt:lpstr>
      <vt:lpstr>Menlo</vt:lpstr>
      <vt:lpstr>Noto Sans Symbols</vt:lpstr>
      <vt:lpstr>Times New Roman</vt:lpstr>
      <vt:lpstr>Wingdings</vt:lpstr>
      <vt:lpstr>Wingdings 2</vt:lpstr>
      <vt:lpstr>DividendVTI</vt:lpstr>
      <vt:lpstr>Using Databases for Data Analytics</vt:lpstr>
      <vt:lpstr>What is a Database? </vt:lpstr>
      <vt:lpstr>Can we Access Data without a Database Management System?</vt:lpstr>
      <vt:lpstr>Doing it without a DBMS...</vt:lpstr>
      <vt:lpstr>Drawbacks of using file systems to store data:</vt:lpstr>
      <vt:lpstr>Functionality of a DBMS</vt:lpstr>
      <vt:lpstr>Data Definition Language (DDL)</vt:lpstr>
      <vt:lpstr>Data Manipulation Language (DML)</vt:lpstr>
      <vt:lpstr>Top Programming Languages 2024 (Based on Job postings)</vt:lpstr>
      <vt:lpstr>Structured Query Language (SQL)</vt:lpstr>
      <vt:lpstr>The History of SQL Standards</vt:lpstr>
      <vt:lpstr>Many Dialects of SQL</vt:lpstr>
      <vt:lpstr>Popular Database Management Systems 2024</vt:lpstr>
      <vt:lpstr>Information Structuring in Databases</vt:lpstr>
      <vt:lpstr>Database Schema</vt:lpstr>
      <vt:lpstr>Primary Keys</vt:lpstr>
      <vt:lpstr>Foreign Keys</vt:lpstr>
      <vt:lpstr>High-level Database Application Architecture</vt:lpstr>
      <vt:lpstr>What is a Query?</vt:lpstr>
      <vt:lpstr>SQL – Structured Query Language</vt:lpstr>
      <vt:lpstr>Select</vt:lpstr>
      <vt:lpstr>DISTINCT</vt:lpstr>
      <vt:lpstr>Where</vt:lpstr>
      <vt:lpstr>Group by</vt:lpstr>
      <vt:lpstr>Group BY Illustrated</vt:lpstr>
      <vt:lpstr>Group BY Results</vt:lpstr>
      <vt:lpstr>Having</vt:lpstr>
      <vt:lpstr>ORDER BY</vt:lpstr>
      <vt:lpstr>Common Aggregation Functions</vt:lpstr>
      <vt:lpstr>Query order or writing and execution</vt:lpstr>
      <vt:lpstr>Create Table &lt;Table Name&gt;</vt:lpstr>
      <vt:lpstr>Create Table &lt;Table Name&gt; (With Foreign Key)</vt:lpstr>
      <vt:lpstr>Insert into &lt;Table&gt;</vt:lpstr>
      <vt:lpstr>Update &lt;table&gt;</vt:lpstr>
      <vt:lpstr>DROP TABLE &lt;Table Name&gt;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Data Science Lifecycle</dc:title>
  <dc:creator>Scott Toborg</dc:creator>
  <cp:lastModifiedBy>Jake Rhodes</cp:lastModifiedBy>
  <cp:revision>28</cp:revision>
  <cp:lastPrinted>2023-09-06T17:16:28Z</cp:lastPrinted>
  <dcterms:created xsi:type="dcterms:W3CDTF">2023-08-21T23:41:59Z</dcterms:created>
  <dcterms:modified xsi:type="dcterms:W3CDTF">2026-02-19T21:06:28Z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